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387" r:id="rId3"/>
    <p:sldId id="257" r:id="rId4"/>
    <p:sldId id="386" r:id="rId5"/>
    <p:sldId id="371" r:id="rId6"/>
    <p:sldId id="372" r:id="rId7"/>
    <p:sldId id="385" r:id="rId8"/>
    <p:sldId id="379" r:id="rId9"/>
    <p:sldId id="262" r:id="rId10"/>
    <p:sldId id="276" r:id="rId11"/>
    <p:sldId id="260" r:id="rId12"/>
    <p:sldId id="263" r:id="rId13"/>
    <p:sldId id="418" r:id="rId14"/>
    <p:sldId id="261" r:id="rId15"/>
    <p:sldId id="259" r:id="rId16"/>
    <p:sldId id="264" r:id="rId17"/>
    <p:sldId id="265" r:id="rId18"/>
    <p:sldId id="269" r:id="rId19"/>
    <p:sldId id="266" r:id="rId20"/>
    <p:sldId id="267" r:id="rId21"/>
    <p:sldId id="416" r:id="rId22"/>
    <p:sldId id="417" r:id="rId23"/>
    <p:sldId id="420" r:id="rId24"/>
    <p:sldId id="388" r:id="rId25"/>
    <p:sldId id="272" r:id="rId26"/>
    <p:sldId id="273" r:id="rId27"/>
    <p:sldId id="274" r:id="rId28"/>
    <p:sldId id="389" r:id="rId29"/>
    <p:sldId id="258" r:id="rId30"/>
    <p:sldId id="390" r:id="rId31"/>
    <p:sldId id="391" r:id="rId32"/>
    <p:sldId id="392" r:id="rId33"/>
    <p:sldId id="393" r:id="rId34"/>
    <p:sldId id="394" r:id="rId35"/>
    <p:sldId id="395" r:id="rId36"/>
    <p:sldId id="439" r:id="rId37"/>
    <p:sldId id="396" r:id="rId38"/>
    <p:sldId id="397" r:id="rId39"/>
    <p:sldId id="398" r:id="rId40"/>
    <p:sldId id="271" r:id="rId41"/>
    <p:sldId id="26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270" r:id="rId57"/>
    <p:sldId id="419" r:id="rId58"/>
    <p:sldId id="421" r:id="rId59"/>
    <p:sldId id="277" r:id="rId60"/>
    <p:sldId id="422" r:id="rId61"/>
    <p:sldId id="423" r:id="rId62"/>
    <p:sldId id="278" r:id="rId63"/>
    <p:sldId id="424" r:id="rId64"/>
    <p:sldId id="425" r:id="rId65"/>
    <p:sldId id="426" r:id="rId66"/>
    <p:sldId id="427" r:id="rId67"/>
    <p:sldId id="430" r:id="rId68"/>
    <p:sldId id="431" r:id="rId69"/>
    <p:sldId id="432" r:id="rId70"/>
    <p:sldId id="433" r:id="rId71"/>
    <p:sldId id="434" r:id="rId72"/>
    <p:sldId id="435" r:id="rId73"/>
    <p:sldId id="279" r:id="rId74"/>
    <p:sldId id="436" r:id="rId75"/>
    <p:sldId id="440" r:id="rId76"/>
    <p:sldId id="437" r:id="rId77"/>
    <p:sldId id="438" r:id="rId7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07BACB-AC7F-CC4A-8559-1B26796E41E8}" v="287" dt="2024-01-22T13:32:29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97"/>
    <p:restoredTop sz="91153" autoAdjust="0"/>
  </p:normalViewPr>
  <p:slideViewPr>
    <p:cSldViewPr snapToGrid="0">
      <p:cViewPr varScale="1">
        <p:scale>
          <a:sx n="137" d="100"/>
          <a:sy n="137" d="100"/>
        </p:scale>
        <p:origin x="1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37A70B-7720-4E1A-8663-7E71984D17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31230-EFA6-4F76-8CA4-962A1C07FD15}">
      <dgm:prSet/>
      <dgm:spPr/>
      <dgm:t>
        <a:bodyPr/>
        <a:lstStyle/>
        <a:p>
          <a:r>
            <a:rPr lang="el-GR" dirty="0"/>
            <a:t>Το </a:t>
          </a:r>
          <a:r>
            <a:rPr lang="en-US" dirty="0"/>
            <a:t>Apache Spark </a:t>
          </a:r>
          <a:r>
            <a:rPr lang="el-GR" dirty="0"/>
            <a:t>είναι ένα </a:t>
          </a:r>
          <a:r>
            <a:rPr lang="en-US" dirty="0"/>
            <a:t>framework </a:t>
          </a:r>
          <a:r>
            <a:rPr lang="el-GR" dirty="0"/>
            <a:t>γενικού σκοπού που επιτρέπει κατανεμημένη</a:t>
          </a:r>
          <a:r>
            <a:rPr lang="en-US" dirty="0"/>
            <a:t> </a:t>
          </a:r>
          <a:r>
            <a:rPr lang="el-GR" dirty="0"/>
            <a:t>επεξεργασία σε συστάδες υπολογιστών</a:t>
          </a:r>
          <a:endParaRPr lang="en-US" dirty="0"/>
        </a:p>
      </dgm:t>
    </dgm:pt>
    <dgm:pt modelId="{FAF0F7E2-3868-464C-882F-779EF66B82DB}" type="parTrans" cxnId="{F17016B3-7624-4EB2-9324-3F29F2E5889B}">
      <dgm:prSet/>
      <dgm:spPr/>
      <dgm:t>
        <a:bodyPr/>
        <a:lstStyle/>
        <a:p>
          <a:endParaRPr lang="en-US"/>
        </a:p>
      </dgm:t>
    </dgm:pt>
    <dgm:pt modelId="{15D10394-9523-45AD-806B-0F1E085F3707}" type="sibTrans" cxnId="{F17016B3-7624-4EB2-9324-3F29F2E5889B}">
      <dgm:prSet/>
      <dgm:spPr/>
      <dgm:t>
        <a:bodyPr/>
        <a:lstStyle/>
        <a:p>
          <a:endParaRPr lang="en-US"/>
        </a:p>
      </dgm:t>
    </dgm:pt>
    <dgm:pt modelId="{BC4A6DC5-6726-41E9-9246-0031FD35A47A}">
      <dgm:prSet/>
      <dgm:spPr/>
      <dgm:t>
        <a:bodyPr/>
        <a:lstStyle/>
        <a:p>
          <a:r>
            <a:rPr lang="el-GR" dirty="0"/>
            <a:t>Μπορεί να θεωρηθεί ως μηχανή επεξεργασίας (</a:t>
          </a:r>
          <a:r>
            <a:rPr lang="en-US" dirty="0"/>
            <a:t>processing engine</a:t>
          </a:r>
          <a:r>
            <a:rPr lang="el-GR" dirty="0"/>
            <a:t>)</a:t>
          </a:r>
          <a:r>
            <a:rPr lang="en-US" dirty="0"/>
            <a:t> </a:t>
          </a:r>
          <a:r>
            <a:rPr lang="el-GR" dirty="0"/>
            <a:t>που δίνει έμφαση σε</a:t>
          </a:r>
          <a:r>
            <a:rPr lang="en-US" dirty="0"/>
            <a:t> </a:t>
          </a:r>
          <a:r>
            <a:rPr lang="el-GR" dirty="0"/>
            <a:t>ταχύτητα</a:t>
          </a:r>
          <a:r>
            <a:rPr lang="en-US" dirty="0"/>
            <a:t> </a:t>
          </a:r>
          <a:r>
            <a:rPr lang="el-GR" dirty="0"/>
            <a:t>και ευκολία χρήσης ενώ παράλληλα παρέχει δυνατότητες προχωρημένης ανάλυσης δεδομένων </a:t>
          </a:r>
          <a:endParaRPr lang="en-US" dirty="0"/>
        </a:p>
      </dgm:t>
    </dgm:pt>
    <dgm:pt modelId="{F87867E2-FAA4-4DB9-AB7D-AA979F6EA990}" type="parTrans" cxnId="{4CEDC64E-D369-41F5-8365-FDE606266421}">
      <dgm:prSet/>
      <dgm:spPr/>
      <dgm:t>
        <a:bodyPr/>
        <a:lstStyle/>
        <a:p>
          <a:endParaRPr lang="en-US"/>
        </a:p>
      </dgm:t>
    </dgm:pt>
    <dgm:pt modelId="{20879A4D-EEC8-426D-8618-599FF2A11A6C}" type="sibTrans" cxnId="{4CEDC64E-D369-41F5-8365-FDE606266421}">
      <dgm:prSet/>
      <dgm:spPr/>
      <dgm:t>
        <a:bodyPr/>
        <a:lstStyle/>
        <a:p>
          <a:endParaRPr lang="en-US"/>
        </a:p>
      </dgm:t>
    </dgm:pt>
    <dgm:pt modelId="{138AF52F-AC2B-4AE5-9A39-3B14AE9F8A15}">
      <dgm:prSet/>
      <dgm:spPr/>
      <dgm:t>
        <a:bodyPr/>
        <a:lstStyle/>
        <a:p>
          <a:r>
            <a:rPr lang="el-GR" dirty="0"/>
            <a:t>Εφόσον είναι δυνατόν διατηρεί τα δεδομένα στη κύρια μνήμη των </a:t>
          </a:r>
          <a:r>
            <a:rPr lang="en-US" dirty="0"/>
            <a:t>executors </a:t>
          </a:r>
          <a:r>
            <a:rPr lang="el-GR" dirty="0"/>
            <a:t>(</a:t>
          </a:r>
          <a:r>
            <a:rPr lang="en-US" dirty="0"/>
            <a:t>2x </a:t>
          </a:r>
          <a:r>
            <a:rPr lang="el-GR" dirty="0"/>
            <a:t>έως 100</a:t>
          </a:r>
          <a:r>
            <a:rPr lang="en-US" dirty="0"/>
            <a:t>x</a:t>
          </a:r>
          <a:r>
            <a:rPr lang="el-GR" dirty="0"/>
            <a:t> ταχύτερο από το </a:t>
          </a:r>
          <a:r>
            <a:rPr lang="en-US" dirty="0"/>
            <a:t>Hadoop MapReduce </a:t>
          </a:r>
          <a:r>
            <a:rPr lang="el-GR" dirty="0"/>
            <a:t>για συγκεκριμένες εργασίες)</a:t>
          </a:r>
          <a:endParaRPr lang="en-US" dirty="0"/>
        </a:p>
      </dgm:t>
    </dgm:pt>
    <dgm:pt modelId="{5D970BA1-5301-4CDD-9AC2-F9B5DFE989A1}" type="parTrans" cxnId="{9885F543-A7D5-45D1-A594-CC4F453857B5}">
      <dgm:prSet/>
      <dgm:spPr/>
      <dgm:t>
        <a:bodyPr/>
        <a:lstStyle/>
        <a:p>
          <a:endParaRPr lang="en-US"/>
        </a:p>
      </dgm:t>
    </dgm:pt>
    <dgm:pt modelId="{7F8424C4-CC79-48EE-A18C-325F3596821A}" type="sibTrans" cxnId="{9885F543-A7D5-45D1-A594-CC4F453857B5}">
      <dgm:prSet/>
      <dgm:spPr/>
      <dgm:t>
        <a:bodyPr/>
        <a:lstStyle/>
        <a:p>
          <a:endParaRPr lang="en-US"/>
        </a:p>
      </dgm:t>
    </dgm:pt>
    <dgm:pt modelId="{62707C1A-B076-463F-BB0E-6A72107A7171}" type="pres">
      <dgm:prSet presAssocID="{C337A70B-7720-4E1A-8663-7E71984D174D}" presName="linear" presStyleCnt="0">
        <dgm:presLayoutVars>
          <dgm:animLvl val="lvl"/>
          <dgm:resizeHandles val="exact"/>
        </dgm:presLayoutVars>
      </dgm:prSet>
      <dgm:spPr/>
    </dgm:pt>
    <dgm:pt modelId="{68AA8234-9BEB-4A03-89C6-0B1E35A43FED}" type="pres">
      <dgm:prSet presAssocID="{8B731230-EFA6-4F76-8CA4-962A1C07FD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429240-089F-4BAA-81E3-0EC030251471}" type="pres">
      <dgm:prSet presAssocID="{15D10394-9523-45AD-806B-0F1E085F3707}" presName="spacer" presStyleCnt="0"/>
      <dgm:spPr/>
    </dgm:pt>
    <dgm:pt modelId="{DE9D0AD1-5A98-46C6-8312-0F1FDAB512F7}" type="pres">
      <dgm:prSet presAssocID="{BC4A6DC5-6726-41E9-9246-0031FD35A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BE1F5-D6C6-4F70-B2F6-58F63DD1D4E3}" type="pres">
      <dgm:prSet presAssocID="{20879A4D-EEC8-426D-8618-599FF2A11A6C}" presName="spacer" presStyleCnt="0"/>
      <dgm:spPr/>
    </dgm:pt>
    <dgm:pt modelId="{106B9A47-956E-4D9B-A6C1-3BE81A1025D3}" type="pres">
      <dgm:prSet presAssocID="{138AF52F-AC2B-4AE5-9A39-3B14AE9F8A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426E07-F290-4037-9BF2-655176DE44A0}" type="presOf" srcId="{BC4A6DC5-6726-41E9-9246-0031FD35A47A}" destId="{DE9D0AD1-5A98-46C6-8312-0F1FDAB512F7}" srcOrd="0" destOrd="0" presId="urn:microsoft.com/office/officeart/2005/8/layout/vList2"/>
    <dgm:cxn modelId="{586CE124-9FFF-4284-8716-D97CFDEA37D7}" type="presOf" srcId="{C337A70B-7720-4E1A-8663-7E71984D174D}" destId="{62707C1A-B076-463F-BB0E-6A72107A7171}" srcOrd="0" destOrd="0" presId="urn:microsoft.com/office/officeart/2005/8/layout/vList2"/>
    <dgm:cxn modelId="{0B1E803E-A79D-4A61-80F0-72CEE9B2DC0F}" type="presOf" srcId="{8B731230-EFA6-4F76-8CA4-962A1C07FD15}" destId="{68AA8234-9BEB-4A03-89C6-0B1E35A43FED}" srcOrd="0" destOrd="0" presId="urn:microsoft.com/office/officeart/2005/8/layout/vList2"/>
    <dgm:cxn modelId="{9885F543-A7D5-45D1-A594-CC4F453857B5}" srcId="{C337A70B-7720-4E1A-8663-7E71984D174D}" destId="{138AF52F-AC2B-4AE5-9A39-3B14AE9F8A15}" srcOrd="2" destOrd="0" parTransId="{5D970BA1-5301-4CDD-9AC2-F9B5DFE989A1}" sibTransId="{7F8424C4-CC79-48EE-A18C-325F3596821A}"/>
    <dgm:cxn modelId="{4CEDC64E-D369-41F5-8365-FDE606266421}" srcId="{C337A70B-7720-4E1A-8663-7E71984D174D}" destId="{BC4A6DC5-6726-41E9-9246-0031FD35A47A}" srcOrd="1" destOrd="0" parTransId="{F87867E2-FAA4-4DB9-AB7D-AA979F6EA990}" sibTransId="{20879A4D-EEC8-426D-8618-599FF2A11A6C}"/>
    <dgm:cxn modelId="{F17016B3-7624-4EB2-9324-3F29F2E5889B}" srcId="{C337A70B-7720-4E1A-8663-7E71984D174D}" destId="{8B731230-EFA6-4F76-8CA4-962A1C07FD15}" srcOrd="0" destOrd="0" parTransId="{FAF0F7E2-3868-464C-882F-779EF66B82DB}" sibTransId="{15D10394-9523-45AD-806B-0F1E085F3707}"/>
    <dgm:cxn modelId="{36D4D6F8-0C5B-4B53-BDD6-B3255CA2B0A8}" type="presOf" srcId="{138AF52F-AC2B-4AE5-9A39-3B14AE9F8A15}" destId="{106B9A47-956E-4D9B-A6C1-3BE81A1025D3}" srcOrd="0" destOrd="0" presId="urn:microsoft.com/office/officeart/2005/8/layout/vList2"/>
    <dgm:cxn modelId="{303B1D93-0E69-4956-A1E0-13E099CF6578}" type="presParOf" srcId="{62707C1A-B076-463F-BB0E-6A72107A7171}" destId="{68AA8234-9BEB-4A03-89C6-0B1E35A43FED}" srcOrd="0" destOrd="0" presId="urn:microsoft.com/office/officeart/2005/8/layout/vList2"/>
    <dgm:cxn modelId="{EC5E62A9-B3CA-4F86-A746-DD35FE0CEBF2}" type="presParOf" srcId="{62707C1A-B076-463F-BB0E-6A72107A7171}" destId="{FF429240-089F-4BAA-81E3-0EC030251471}" srcOrd="1" destOrd="0" presId="urn:microsoft.com/office/officeart/2005/8/layout/vList2"/>
    <dgm:cxn modelId="{A9D2FE05-C76E-407B-A66A-F96718700742}" type="presParOf" srcId="{62707C1A-B076-463F-BB0E-6A72107A7171}" destId="{DE9D0AD1-5A98-46C6-8312-0F1FDAB512F7}" srcOrd="2" destOrd="0" presId="urn:microsoft.com/office/officeart/2005/8/layout/vList2"/>
    <dgm:cxn modelId="{465E205C-BD13-4FB0-8EE9-29D40A0F6F87}" type="presParOf" srcId="{62707C1A-B076-463F-BB0E-6A72107A7171}" destId="{4C0BE1F5-D6C6-4F70-B2F6-58F63DD1D4E3}" srcOrd="3" destOrd="0" presId="urn:microsoft.com/office/officeart/2005/8/layout/vList2"/>
    <dgm:cxn modelId="{39EE19F9-6EC6-46B5-9423-57B3C25B1BBA}" type="presParOf" srcId="{62707C1A-B076-463F-BB0E-6A72107A7171}" destId="{106B9A47-956E-4D9B-A6C1-3BE81A1025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FA38059-0677-4199-978B-F428984C0F78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6989A0-E611-4735-9AEC-1355B8927492}">
      <dgm:prSet/>
      <dgm:spPr/>
      <dgm:t>
        <a:bodyPr/>
        <a:lstStyle/>
        <a:p>
          <a:pPr>
            <a:defRPr b="1"/>
          </a:pPr>
          <a:r>
            <a:rPr lang="en-US"/>
            <a:t>2009</a:t>
          </a:r>
        </a:p>
      </dgm:t>
    </dgm:pt>
    <dgm:pt modelId="{A2835054-75A7-4294-BBCD-CD42A9F7F470}" type="parTrans" cxnId="{2F474B25-455E-4B7C-8859-8E84B7FF54A7}">
      <dgm:prSet/>
      <dgm:spPr/>
      <dgm:t>
        <a:bodyPr/>
        <a:lstStyle/>
        <a:p>
          <a:endParaRPr lang="en-US"/>
        </a:p>
      </dgm:t>
    </dgm:pt>
    <dgm:pt modelId="{344773E9-9573-470F-B4CF-3A8E9779433E}" type="sibTrans" cxnId="{2F474B25-455E-4B7C-8859-8E84B7FF54A7}">
      <dgm:prSet/>
      <dgm:spPr/>
      <dgm:t>
        <a:bodyPr/>
        <a:lstStyle/>
        <a:p>
          <a:endParaRPr lang="en-US"/>
        </a:p>
      </dgm:t>
    </dgm:pt>
    <dgm:pt modelId="{8823C017-EBA2-4542-9B4D-4009BDF2D42A}">
      <dgm:prSet/>
      <dgm:spPr/>
      <dgm:t>
        <a:bodyPr/>
        <a:lstStyle/>
        <a:p>
          <a:r>
            <a:rPr lang="en-US"/>
            <a:t>UC Berkeley AMPlab</a:t>
          </a:r>
        </a:p>
      </dgm:t>
    </dgm:pt>
    <dgm:pt modelId="{F4CE5FF1-46B1-44FE-995D-4698C80A4A21}" type="parTrans" cxnId="{233B1613-7EA7-4A28-BBC8-9CD57DC27827}">
      <dgm:prSet/>
      <dgm:spPr/>
      <dgm:t>
        <a:bodyPr/>
        <a:lstStyle/>
        <a:p>
          <a:endParaRPr lang="en-US"/>
        </a:p>
      </dgm:t>
    </dgm:pt>
    <dgm:pt modelId="{27436A89-D282-4E61-B5C6-B358454A8FF7}" type="sibTrans" cxnId="{233B1613-7EA7-4A28-BBC8-9CD57DC27827}">
      <dgm:prSet/>
      <dgm:spPr/>
      <dgm:t>
        <a:bodyPr/>
        <a:lstStyle/>
        <a:p>
          <a:endParaRPr lang="en-US"/>
        </a:p>
      </dgm:t>
    </dgm:pt>
    <dgm:pt modelId="{02C36DDA-2223-4DA2-867E-B76706FC81BE}">
      <dgm:prSet/>
      <dgm:spPr/>
      <dgm:t>
        <a:bodyPr/>
        <a:lstStyle/>
        <a:p>
          <a:pPr>
            <a:defRPr b="1"/>
          </a:pPr>
          <a:r>
            <a:rPr lang="en-US"/>
            <a:t>2010</a:t>
          </a:r>
        </a:p>
      </dgm:t>
    </dgm:pt>
    <dgm:pt modelId="{17DA252C-A801-4995-98F8-757528FB6343}" type="parTrans" cxnId="{6CBD6090-AE7C-4BBA-8585-083B245F34B7}">
      <dgm:prSet/>
      <dgm:spPr/>
      <dgm:t>
        <a:bodyPr/>
        <a:lstStyle/>
        <a:p>
          <a:endParaRPr lang="en-US"/>
        </a:p>
      </dgm:t>
    </dgm:pt>
    <dgm:pt modelId="{CDB07B8C-3D27-48DB-BF9A-445F35B09643}" type="sibTrans" cxnId="{6CBD6090-AE7C-4BBA-8585-083B245F34B7}">
      <dgm:prSet/>
      <dgm:spPr/>
      <dgm:t>
        <a:bodyPr/>
        <a:lstStyle/>
        <a:p>
          <a:endParaRPr lang="en-US"/>
        </a:p>
      </dgm:t>
    </dgm:pt>
    <dgm:pt modelId="{96D8D35D-695E-4630-8E41-ECDE6C51B5C9}">
      <dgm:prSet/>
      <dgm:spPr/>
      <dgm:t>
        <a:bodyPr/>
        <a:lstStyle/>
        <a:p>
          <a:r>
            <a:rPr lang="en-US"/>
            <a:t>Research Paper (Matei Zaharia, …)</a:t>
          </a:r>
        </a:p>
      </dgm:t>
    </dgm:pt>
    <dgm:pt modelId="{3EE78A5A-7FA6-4762-820E-17D1403F2782}" type="parTrans" cxnId="{C8597340-C742-4F8D-B158-422B580B5E37}">
      <dgm:prSet/>
      <dgm:spPr/>
      <dgm:t>
        <a:bodyPr/>
        <a:lstStyle/>
        <a:p>
          <a:endParaRPr lang="en-US"/>
        </a:p>
      </dgm:t>
    </dgm:pt>
    <dgm:pt modelId="{F1518BCF-B280-4DC3-9705-55A50987BF70}" type="sibTrans" cxnId="{C8597340-C742-4F8D-B158-422B580B5E37}">
      <dgm:prSet/>
      <dgm:spPr/>
      <dgm:t>
        <a:bodyPr/>
        <a:lstStyle/>
        <a:p>
          <a:endParaRPr lang="en-US"/>
        </a:p>
      </dgm:t>
    </dgm:pt>
    <dgm:pt modelId="{AB5382B3-A2F5-48FD-9E3E-7D77457B02ED}">
      <dgm:prSet/>
      <dgm:spPr/>
      <dgm:t>
        <a:bodyPr/>
        <a:lstStyle/>
        <a:p>
          <a:pPr>
            <a:defRPr b="1"/>
          </a:pPr>
          <a:r>
            <a:rPr lang="en-US"/>
            <a:t>2011</a:t>
          </a:r>
        </a:p>
      </dgm:t>
    </dgm:pt>
    <dgm:pt modelId="{7C77DC4D-C70A-44F2-9B49-68DCE80B7040}" type="parTrans" cxnId="{6F079C9D-D2D0-4F57-A773-7B86C0242D1C}">
      <dgm:prSet/>
      <dgm:spPr/>
      <dgm:t>
        <a:bodyPr/>
        <a:lstStyle/>
        <a:p>
          <a:endParaRPr lang="en-US"/>
        </a:p>
      </dgm:t>
    </dgm:pt>
    <dgm:pt modelId="{0475DB46-2A7C-40EE-8020-CA93FCA22493}" type="sibTrans" cxnId="{6F079C9D-D2D0-4F57-A773-7B86C0242D1C}">
      <dgm:prSet/>
      <dgm:spPr/>
      <dgm:t>
        <a:bodyPr/>
        <a:lstStyle/>
        <a:p>
          <a:endParaRPr lang="en-US"/>
        </a:p>
      </dgm:t>
    </dgm:pt>
    <dgm:pt modelId="{1E07BA97-1CD3-4758-B060-4C66D641C3A6}">
      <dgm:prSet/>
      <dgm:spPr/>
      <dgm:t>
        <a:bodyPr/>
        <a:lstStyle/>
        <a:p>
          <a:r>
            <a:rPr lang="en-US"/>
            <a:t>First release</a:t>
          </a:r>
        </a:p>
      </dgm:t>
    </dgm:pt>
    <dgm:pt modelId="{95F71116-E86D-417C-A308-BEC958F36BDB}" type="parTrans" cxnId="{5ACEF282-9C2F-4953-B32B-F24C003F831B}">
      <dgm:prSet/>
      <dgm:spPr/>
      <dgm:t>
        <a:bodyPr/>
        <a:lstStyle/>
        <a:p>
          <a:endParaRPr lang="en-US"/>
        </a:p>
      </dgm:t>
    </dgm:pt>
    <dgm:pt modelId="{33681832-D4DA-4057-A90D-11A83B11AF64}" type="sibTrans" cxnId="{5ACEF282-9C2F-4953-B32B-F24C003F831B}">
      <dgm:prSet/>
      <dgm:spPr/>
      <dgm:t>
        <a:bodyPr/>
        <a:lstStyle/>
        <a:p>
          <a:endParaRPr lang="en-US"/>
        </a:p>
      </dgm:t>
    </dgm:pt>
    <dgm:pt modelId="{7C3FEDE3-4358-4DF6-9F0C-C168088DA2BC}">
      <dgm:prSet/>
      <dgm:spPr/>
      <dgm:t>
        <a:bodyPr/>
        <a:lstStyle/>
        <a:p>
          <a:pPr>
            <a:defRPr b="1"/>
          </a:pPr>
          <a:r>
            <a:rPr lang="en-US"/>
            <a:t>2013</a:t>
          </a:r>
        </a:p>
      </dgm:t>
    </dgm:pt>
    <dgm:pt modelId="{C8CFF245-331E-41B6-95D0-CC2CBCC58E10}" type="parTrans" cxnId="{79C81EF7-8634-4127-8CAC-9CA4716BA47A}">
      <dgm:prSet/>
      <dgm:spPr/>
      <dgm:t>
        <a:bodyPr/>
        <a:lstStyle/>
        <a:p>
          <a:endParaRPr lang="en-US"/>
        </a:p>
      </dgm:t>
    </dgm:pt>
    <dgm:pt modelId="{74601F70-CA57-4B12-95CB-A6AB51896B49}" type="sibTrans" cxnId="{79C81EF7-8634-4127-8CAC-9CA4716BA47A}">
      <dgm:prSet/>
      <dgm:spPr/>
      <dgm:t>
        <a:bodyPr/>
        <a:lstStyle/>
        <a:p>
          <a:endParaRPr lang="en-US"/>
        </a:p>
      </dgm:t>
    </dgm:pt>
    <dgm:pt modelId="{57B964F5-FD58-455A-A7EB-8777C7F6447D}">
      <dgm:prSet/>
      <dgm:spPr/>
      <dgm:t>
        <a:bodyPr/>
        <a:lstStyle/>
        <a:p>
          <a:r>
            <a:rPr lang="en-US" dirty="0" err="1"/>
            <a:t>AMPlab</a:t>
          </a:r>
          <a:r>
            <a:rPr lang="en-US" dirty="0"/>
            <a:t> </a:t>
          </a:r>
          <a:r>
            <a:rPr lang="el-GR" dirty="0">
              <a:sym typeface="Wingdings" panose="05000000000000000000" pitchFamily="2" charset="2"/>
            </a:rPr>
            <a:t></a:t>
          </a:r>
          <a:r>
            <a:rPr lang="en-US" dirty="0"/>
            <a:t> Databricks</a:t>
          </a:r>
        </a:p>
      </dgm:t>
    </dgm:pt>
    <dgm:pt modelId="{6D9550FF-F6C1-43B6-A5C2-CC98C88F350F}" type="parTrans" cxnId="{42A32D60-900E-4A8F-9F9D-C6C9FABAD795}">
      <dgm:prSet/>
      <dgm:spPr/>
      <dgm:t>
        <a:bodyPr/>
        <a:lstStyle/>
        <a:p>
          <a:endParaRPr lang="en-US"/>
        </a:p>
      </dgm:t>
    </dgm:pt>
    <dgm:pt modelId="{838E01E6-674A-42C8-AEF4-E2E9433267D8}" type="sibTrans" cxnId="{42A32D60-900E-4A8F-9F9D-C6C9FABAD795}">
      <dgm:prSet/>
      <dgm:spPr/>
      <dgm:t>
        <a:bodyPr/>
        <a:lstStyle/>
        <a:p>
          <a:endParaRPr lang="en-US"/>
        </a:p>
      </dgm:t>
    </dgm:pt>
    <dgm:pt modelId="{49BE6E26-05AD-4FB3-8B4C-14237C7576A3}">
      <dgm:prSet/>
      <dgm:spPr/>
      <dgm:t>
        <a:bodyPr/>
        <a:lstStyle/>
        <a:p>
          <a:pPr>
            <a:defRPr b="1"/>
          </a:pPr>
          <a:r>
            <a:rPr lang="en-US"/>
            <a:t>2014</a:t>
          </a:r>
        </a:p>
      </dgm:t>
    </dgm:pt>
    <dgm:pt modelId="{EC8D15FA-6F3B-49AC-872C-1EAEBEA834E2}" type="parTrans" cxnId="{FE097278-4B9A-42E8-BCE1-3876C3FC1C25}">
      <dgm:prSet/>
      <dgm:spPr/>
      <dgm:t>
        <a:bodyPr/>
        <a:lstStyle/>
        <a:p>
          <a:endParaRPr lang="en-US"/>
        </a:p>
      </dgm:t>
    </dgm:pt>
    <dgm:pt modelId="{DF044274-55C4-4945-A371-085ECBE5B391}" type="sibTrans" cxnId="{FE097278-4B9A-42E8-BCE1-3876C3FC1C25}">
      <dgm:prSet/>
      <dgm:spPr/>
      <dgm:t>
        <a:bodyPr/>
        <a:lstStyle/>
        <a:p>
          <a:endParaRPr lang="en-US"/>
        </a:p>
      </dgm:t>
    </dgm:pt>
    <dgm:pt modelId="{86DE9247-6984-4641-857B-ECE5C62C0CF3}">
      <dgm:prSet/>
      <dgm:spPr/>
      <dgm:t>
        <a:bodyPr/>
        <a:lstStyle/>
        <a:p>
          <a:r>
            <a:rPr lang="en-US"/>
            <a:t>Spark 1.0</a:t>
          </a:r>
        </a:p>
      </dgm:t>
    </dgm:pt>
    <dgm:pt modelId="{EE33E9D6-5475-4775-A4A8-405BA8911C79}" type="parTrans" cxnId="{9D2396F3-A11D-4A7D-B5F9-64FC531704AA}">
      <dgm:prSet/>
      <dgm:spPr/>
      <dgm:t>
        <a:bodyPr/>
        <a:lstStyle/>
        <a:p>
          <a:endParaRPr lang="en-US"/>
        </a:p>
      </dgm:t>
    </dgm:pt>
    <dgm:pt modelId="{9777BAF2-32CD-468E-86CC-E562EB8A90D0}" type="sibTrans" cxnId="{9D2396F3-A11D-4A7D-B5F9-64FC531704AA}">
      <dgm:prSet/>
      <dgm:spPr/>
      <dgm:t>
        <a:bodyPr/>
        <a:lstStyle/>
        <a:p>
          <a:endParaRPr lang="en-US"/>
        </a:p>
      </dgm:t>
    </dgm:pt>
    <dgm:pt modelId="{A39725E9-06BD-4D1B-9778-11C7CF23017B}">
      <dgm:prSet/>
      <dgm:spPr/>
      <dgm:t>
        <a:bodyPr/>
        <a:lstStyle/>
        <a:p>
          <a:pPr>
            <a:defRPr b="1"/>
          </a:pPr>
          <a:r>
            <a:rPr lang="en-US"/>
            <a:t>2016</a:t>
          </a:r>
        </a:p>
      </dgm:t>
    </dgm:pt>
    <dgm:pt modelId="{E6156A29-3A30-4590-94A4-CDAA96536B3F}" type="parTrans" cxnId="{1BB1A23C-DF2C-45A9-A2EE-A98C1C2DD1CB}">
      <dgm:prSet/>
      <dgm:spPr/>
      <dgm:t>
        <a:bodyPr/>
        <a:lstStyle/>
        <a:p>
          <a:endParaRPr lang="en-US"/>
        </a:p>
      </dgm:t>
    </dgm:pt>
    <dgm:pt modelId="{6154B940-9FBC-4B4B-A3F1-E35CD4C70CE3}" type="sibTrans" cxnId="{1BB1A23C-DF2C-45A9-A2EE-A98C1C2DD1CB}">
      <dgm:prSet/>
      <dgm:spPr/>
      <dgm:t>
        <a:bodyPr/>
        <a:lstStyle/>
        <a:p>
          <a:endParaRPr lang="en-US"/>
        </a:p>
      </dgm:t>
    </dgm:pt>
    <dgm:pt modelId="{872F6279-6DE0-4CDB-9829-A03432E92F1E}">
      <dgm:prSet/>
      <dgm:spPr/>
      <dgm:t>
        <a:bodyPr/>
        <a:lstStyle/>
        <a:p>
          <a:r>
            <a:rPr lang="en-US"/>
            <a:t>Spark 2.0</a:t>
          </a:r>
        </a:p>
      </dgm:t>
    </dgm:pt>
    <dgm:pt modelId="{553C675E-2DA7-48FA-8E11-7695F7FC536C}" type="parTrans" cxnId="{75C9147B-56F3-4688-A377-D53DA5DB0F72}">
      <dgm:prSet/>
      <dgm:spPr/>
      <dgm:t>
        <a:bodyPr/>
        <a:lstStyle/>
        <a:p>
          <a:endParaRPr lang="en-US"/>
        </a:p>
      </dgm:t>
    </dgm:pt>
    <dgm:pt modelId="{00139460-7D59-42BD-A2A5-EA80A9002FF7}" type="sibTrans" cxnId="{75C9147B-56F3-4688-A377-D53DA5DB0F72}">
      <dgm:prSet/>
      <dgm:spPr/>
      <dgm:t>
        <a:bodyPr/>
        <a:lstStyle/>
        <a:p>
          <a:endParaRPr lang="en-US"/>
        </a:p>
      </dgm:t>
    </dgm:pt>
    <dgm:pt modelId="{15B16F92-9A71-480F-992F-C38014AC13CA}">
      <dgm:prSet/>
      <dgm:spPr/>
      <dgm:t>
        <a:bodyPr/>
        <a:lstStyle/>
        <a:p>
          <a:pPr>
            <a:defRPr b="1"/>
          </a:pPr>
          <a:r>
            <a:rPr lang="en-US"/>
            <a:t>2020</a:t>
          </a:r>
        </a:p>
      </dgm:t>
    </dgm:pt>
    <dgm:pt modelId="{C0F0516D-9796-4578-B72A-0A15D26F1716}" type="parTrans" cxnId="{0F534CB6-93D7-4627-8593-EFD935BE46B5}">
      <dgm:prSet/>
      <dgm:spPr/>
      <dgm:t>
        <a:bodyPr/>
        <a:lstStyle/>
        <a:p>
          <a:endParaRPr lang="en-US"/>
        </a:p>
      </dgm:t>
    </dgm:pt>
    <dgm:pt modelId="{D80C2929-1E8F-4833-8B90-B48EF42566C5}" type="sibTrans" cxnId="{0F534CB6-93D7-4627-8593-EFD935BE46B5}">
      <dgm:prSet/>
      <dgm:spPr/>
      <dgm:t>
        <a:bodyPr/>
        <a:lstStyle/>
        <a:p>
          <a:endParaRPr lang="en-US"/>
        </a:p>
      </dgm:t>
    </dgm:pt>
    <dgm:pt modelId="{6DAD6B84-96F1-4AF6-BA3E-92B727197082}">
      <dgm:prSet/>
      <dgm:spPr/>
      <dgm:t>
        <a:bodyPr/>
        <a:lstStyle/>
        <a:p>
          <a:r>
            <a:rPr lang="en-US"/>
            <a:t>Spark 3.0</a:t>
          </a:r>
        </a:p>
      </dgm:t>
    </dgm:pt>
    <dgm:pt modelId="{5E08F285-59BC-4EB4-961E-C654F64C0089}" type="parTrans" cxnId="{66225F88-1642-4FFF-A045-4DBD60A830A3}">
      <dgm:prSet/>
      <dgm:spPr/>
      <dgm:t>
        <a:bodyPr/>
        <a:lstStyle/>
        <a:p>
          <a:endParaRPr lang="en-US"/>
        </a:p>
      </dgm:t>
    </dgm:pt>
    <dgm:pt modelId="{AE41A2E1-2E01-4F25-BB69-4989D3E8DFF9}" type="sibTrans" cxnId="{66225F88-1642-4FFF-A045-4DBD60A830A3}">
      <dgm:prSet/>
      <dgm:spPr/>
      <dgm:t>
        <a:bodyPr/>
        <a:lstStyle/>
        <a:p>
          <a:endParaRPr lang="en-US"/>
        </a:p>
      </dgm:t>
    </dgm:pt>
    <dgm:pt modelId="{27C237CD-1E43-46E4-BE84-F93FC5745172}" type="pres">
      <dgm:prSet presAssocID="{0FA38059-0677-4199-978B-F428984C0F78}" presName="root" presStyleCnt="0">
        <dgm:presLayoutVars>
          <dgm:chMax/>
          <dgm:chPref/>
          <dgm:animLvl val="lvl"/>
        </dgm:presLayoutVars>
      </dgm:prSet>
      <dgm:spPr/>
    </dgm:pt>
    <dgm:pt modelId="{99EAC02C-27DC-42F7-97EA-4BAFB1F98F12}" type="pres">
      <dgm:prSet presAssocID="{0FA38059-0677-4199-978B-F428984C0F78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1C464A-DBEF-4E48-97E8-4368AE157C0B}" type="pres">
      <dgm:prSet presAssocID="{0FA38059-0677-4199-978B-F428984C0F78}" presName="nodes" presStyleCnt="0">
        <dgm:presLayoutVars>
          <dgm:chMax/>
          <dgm:chPref/>
          <dgm:animLvl val="lvl"/>
        </dgm:presLayoutVars>
      </dgm:prSet>
      <dgm:spPr/>
    </dgm:pt>
    <dgm:pt modelId="{B72E205D-E884-467B-9FA8-E5DD0C29642A}" type="pres">
      <dgm:prSet presAssocID="{316989A0-E611-4735-9AEC-1355B8927492}" presName="composite" presStyleCnt="0"/>
      <dgm:spPr/>
    </dgm:pt>
    <dgm:pt modelId="{8469C219-0CE5-4404-B05E-F2F3B89A28CB}" type="pres">
      <dgm:prSet presAssocID="{316989A0-E611-4735-9AEC-1355B8927492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C09FBD5-1EA2-472D-8956-FECAC480BE71}" type="pres">
      <dgm:prSet presAssocID="{316989A0-E611-4735-9AEC-1355B8927492}" presName="DropPinPlaceHolder" presStyleCnt="0"/>
      <dgm:spPr/>
    </dgm:pt>
    <dgm:pt modelId="{17153B14-397D-4588-A7DB-29001CF698C8}" type="pres">
      <dgm:prSet presAssocID="{316989A0-E611-4735-9AEC-1355B8927492}" presName="DropPin" presStyleLbl="alignNode1" presStyleIdx="0" presStyleCnt="7"/>
      <dgm:spPr/>
    </dgm:pt>
    <dgm:pt modelId="{CC40FEEE-A576-4D1C-A960-8506093915CC}" type="pres">
      <dgm:prSet presAssocID="{316989A0-E611-4735-9AEC-1355B8927492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E7AA0A4-31D4-4E9C-96FF-179DC8A98DF0}" type="pres">
      <dgm:prSet presAssocID="{316989A0-E611-4735-9AEC-1355B8927492}" presName="L2TextContainer" presStyleLbl="revTx" presStyleIdx="0" presStyleCnt="14">
        <dgm:presLayoutVars>
          <dgm:bulletEnabled val="1"/>
        </dgm:presLayoutVars>
      </dgm:prSet>
      <dgm:spPr/>
    </dgm:pt>
    <dgm:pt modelId="{7F9C5A4F-CB8B-42C5-8335-B031AEF714E9}" type="pres">
      <dgm:prSet presAssocID="{316989A0-E611-4735-9AEC-1355B8927492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16300954-1258-4F70-8A95-7CD3EB239805}" type="pres">
      <dgm:prSet presAssocID="{316989A0-E611-4735-9AEC-1355B8927492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3A021F8-AA4C-413C-9C3B-5A71EBCBF0C4}" type="pres">
      <dgm:prSet presAssocID="{316989A0-E611-4735-9AEC-1355B8927492}" presName="EmptyPlaceHolder" presStyleCnt="0"/>
      <dgm:spPr/>
    </dgm:pt>
    <dgm:pt modelId="{61F2C8F7-0439-4F7C-A55F-901FFC09A2AA}" type="pres">
      <dgm:prSet presAssocID="{344773E9-9573-470F-B4CF-3A8E9779433E}" presName="spaceBetweenRectangles" presStyleCnt="0"/>
      <dgm:spPr/>
    </dgm:pt>
    <dgm:pt modelId="{4EF402FB-7406-4D19-BCC2-4409E44A7792}" type="pres">
      <dgm:prSet presAssocID="{02C36DDA-2223-4DA2-867E-B76706FC81BE}" presName="composite" presStyleCnt="0"/>
      <dgm:spPr/>
    </dgm:pt>
    <dgm:pt modelId="{717AD80F-38E9-42F0-881E-F4B2F01100FA}" type="pres">
      <dgm:prSet presAssocID="{02C36DDA-2223-4DA2-867E-B76706FC81BE}" presName="ConnectorPoint" presStyleLbl="lnNode1" presStyleIdx="1" presStyleCnt="7"/>
      <dgm:spPr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23CE415-53A1-4CD8-AE41-F2A18674CC58}" type="pres">
      <dgm:prSet presAssocID="{02C36DDA-2223-4DA2-867E-B76706FC81BE}" presName="DropPinPlaceHolder" presStyleCnt="0"/>
      <dgm:spPr/>
    </dgm:pt>
    <dgm:pt modelId="{A916E092-CFB6-4746-B823-860B6BC5614C}" type="pres">
      <dgm:prSet presAssocID="{02C36DDA-2223-4DA2-867E-B76706FC81BE}" presName="DropPin" presStyleLbl="alignNode1" presStyleIdx="1" presStyleCnt="7"/>
      <dgm:spPr/>
    </dgm:pt>
    <dgm:pt modelId="{79577810-F83D-4BE1-B4EC-000CD165D80D}" type="pres">
      <dgm:prSet presAssocID="{02C36DDA-2223-4DA2-867E-B76706FC81BE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7E1092B-CEA6-4811-B46A-5FE207CE0165}" type="pres">
      <dgm:prSet presAssocID="{02C36DDA-2223-4DA2-867E-B76706FC81BE}" presName="L2TextContainer" presStyleLbl="revTx" presStyleIdx="2" presStyleCnt="14">
        <dgm:presLayoutVars>
          <dgm:bulletEnabled val="1"/>
        </dgm:presLayoutVars>
      </dgm:prSet>
      <dgm:spPr/>
    </dgm:pt>
    <dgm:pt modelId="{D5BCC6AA-D156-4E81-AA68-277AB685F46C}" type="pres">
      <dgm:prSet presAssocID="{02C36DDA-2223-4DA2-867E-B76706FC81BE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A58D1206-54FA-44A3-BFBA-0F6A708AB252}" type="pres">
      <dgm:prSet presAssocID="{02C36DDA-2223-4DA2-867E-B76706FC81BE}" presName="ConnectLine" presStyleLbl="sibTrans1D1" presStyleIdx="1" presStyleCnt="7"/>
      <dgm:spPr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gm:spPr>
    </dgm:pt>
    <dgm:pt modelId="{48C21EAB-5682-41EC-AB73-344DB8CC097B}" type="pres">
      <dgm:prSet presAssocID="{02C36DDA-2223-4DA2-867E-B76706FC81BE}" presName="EmptyPlaceHolder" presStyleCnt="0"/>
      <dgm:spPr/>
    </dgm:pt>
    <dgm:pt modelId="{87F5D2CD-2B8F-4E81-A69E-CBBCB04B4CA6}" type="pres">
      <dgm:prSet presAssocID="{CDB07B8C-3D27-48DB-BF9A-445F35B09643}" presName="spaceBetweenRectangles" presStyleCnt="0"/>
      <dgm:spPr/>
    </dgm:pt>
    <dgm:pt modelId="{724D217E-DC2F-49F5-9D2B-6564A13B8C03}" type="pres">
      <dgm:prSet presAssocID="{AB5382B3-A2F5-48FD-9E3E-7D77457B02ED}" presName="composite" presStyleCnt="0"/>
      <dgm:spPr/>
    </dgm:pt>
    <dgm:pt modelId="{323EC8AA-FE85-4DD2-B4C0-1BFF6E309F74}" type="pres">
      <dgm:prSet presAssocID="{AB5382B3-A2F5-48FD-9E3E-7D77457B02ED}" presName="ConnectorPoint" presStyleLbl="lnNode1" presStyleIdx="2" presStyleCnt="7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6123188-C361-4785-A4F6-7B5EA5C8BA59}" type="pres">
      <dgm:prSet presAssocID="{AB5382B3-A2F5-48FD-9E3E-7D77457B02ED}" presName="DropPinPlaceHolder" presStyleCnt="0"/>
      <dgm:spPr/>
    </dgm:pt>
    <dgm:pt modelId="{B8C14A5D-ED43-4E29-9AA6-E4FE8E1A67C9}" type="pres">
      <dgm:prSet presAssocID="{AB5382B3-A2F5-48FD-9E3E-7D77457B02ED}" presName="DropPin" presStyleLbl="alignNode1" presStyleIdx="2" presStyleCnt="7"/>
      <dgm:spPr/>
    </dgm:pt>
    <dgm:pt modelId="{1ADAFCE9-C603-40BD-9AE2-47F3DBE89C4F}" type="pres">
      <dgm:prSet presAssocID="{AB5382B3-A2F5-48FD-9E3E-7D77457B02ED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805C8AC-9C7E-4139-A06E-183E88F266CA}" type="pres">
      <dgm:prSet presAssocID="{AB5382B3-A2F5-48FD-9E3E-7D77457B02ED}" presName="L2TextContainer" presStyleLbl="revTx" presStyleIdx="4" presStyleCnt="14">
        <dgm:presLayoutVars>
          <dgm:bulletEnabled val="1"/>
        </dgm:presLayoutVars>
      </dgm:prSet>
      <dgm:spPr/>
    </dgm:pt>
    <dgm:pt modelId="{D9B7C702-946C-4534-BD4B-0919F570252C}" type="pres">
      <dgm:prSet presAssocID="{AB5382B3-A2F5-48FD-9E3E-7D77457B02ED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DB0D346D-3FDA-4206-9549-F3C2758E1DAA}" type="pres">
      <dgm:prSet presAssocID="{AB5382B3-A2F5-48FD-9E3E-7D77457B02ED}" presName="ConnectLine" presStyleLbl="sibTrans1D1" presStyleIdx="2" presStyleCnt="7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76236F61-90EA-4AE5-B34F-64AC4216F963}" type="pres">
      <dgm:prSet presAssocID="{AB5382B3-A2F5-48FD-9E3E-7D77457B02ED}" presName="EmptyPlaceHolder" presStyleCnt="0"/>
      <dgm:spPr/>
    </dgm:pt>
    <dgm:pt modelId="{96D3501A-A1AD-465A-962A-162F32FF003B}" type="pres">
      <dgm:prSet presAssocID="{0475DB46-2A7C-40EE-8020-CA93FCA22493}" presName="spaceBetweenRectangles" presStyleCnt="0"/>
      <dgm:spPr/>
    </dgm:pt>
    <dgm:pt modelId="{B3009428-0353-449E-A5FD-3A26DC3DC583}" type="pres">
      <dgm:prSet presAssocID="{7C3FEDE3-4358-4DF6-9F0C-C168088DA2BC}" presName="composite" presStyleCnt="0"/>
      <dgm:spPr/>
    </dgm:pt>
    <dgm:pt modelId="{E8418B42-A185-4660-9490-A5CC802B5F2B}" type="pres">
      <dgm:prSet presAssocID="{7C3FEDE3-4358-4DF6-9F0C-C168088DA2BC}" presName="ConnectorPoint" presStyleLbl="lnNode1" presStyleIdx="3" presStyleCnt="7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415E4AB-6649-4915-AB68-2D11E3B51C49}" type="pres">
      <dgm:prSet presAssocID="{7C3FEDE3-4358-4DF6-9F0C-C168088DA2BC}" presName="DropPinPlaceHolder" presStyleCnt="0"/>
      <dgm:spPr/>
    </dgm:pt>
    <dgm:pt modelId="{4BA5877E-9385-4B84-BE7F-E69AF487E47B}" type="pres">
      <dgm:prSet presAssocID="{7C3FEDE3-4358-4DF6-9F0C-C168088DA2BC}" presName="DropPin" presStyleLbl="alignNode1" presStyleIdx="3" presStyleCnt="7"/>
      <dgm:spPr/>
    </dgm:pt>
    <dgm:pt modelId="{C1F23FB3-39CD-417E-9597-397A2A2435A2}" type="pres">
      <dgm:prSet presAssocID="{7C3FEDE3-4358-4DF6-9F0C-C168088DA2BC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6B731DD-A0E7-4E3E-83B1-B11E9387E3F8}" type="pres">
      <dgm:prSet presAssocID="{7C3FEDE3-4358-4DF6-9F0C-C168088DA2BC}" presName="L2TextContainer" presStyleLbl="revTx" presStyleIdx="6" presStyleCnt="14">
        <dgm:presLayoutVars>
          <dgm:bulletEnabled val="1"/>
        </dgm:presLayoutVars>
      </dgm:prSet>
      <dgm:spPr/>
    </dgm:pt>
    <dgm:pt modelId="{0328755C-9694-4709-A0F2-9FC887F55CCF}" type="pres">
      <dgm:prSet presAssocID="{7C3FEDE3-4358-4DF6-9F0C-C168088DA2BC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10F6DA1D-1559-472E-A73F-C24E8226CA80}" type="pres">
      <dgm:prSet presAssocID="{7C3FEDE3-4358-4DF6-9F0C-C168088DA2BC}" presName="ConnectLine" presStyleLbl="sibTrans1D1" presStyleIdx="3" presStyleCnt="7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60553EC1-6CEF-4B56-870C-34201C69DD6D}" type="pres">
      <dgm:prSet presAssocID="{7C3FEDE3-4358-4DF6-9F0C-C168088DA2BC}" presName="EmptyPlaceHolder" presStyleCnt="0"/>
      <dgm:spPr/>
    </dgm:pt>
    <dgm:pt modelId="{DEDF7E04-6D2B-4661-870E-27787C5610C4}" type="pres">
      <dgm:prSet presAssocID="{74601F70-CA57-4B12-95CB-A6AB51896B49}" presName="spaceBetweenRectangles" presStyleCnt="0"/>
      <dgm:spPr/>
    </dgm:pt>
    <dgm:pt modelId="{82FBA3A7-4383-4B79-945D-C2ACC7416C5C}" type="pres">
      <dgm:prSet presAssocID="{49BE6E26-05AD-4FB3-8B4C-14237C7576A3}" presName="composite" presStyleCnt="0"/>
      <dgm:spPr/>
    </dgm:pt>
    <dgm:pt modelId="{34B2FB84-350E-4A0B-9EEC-2165F9381DD6}" type="pres">
      <dgm:prSet presAssocID="{49BE6E26-05AD-4FB3-8B4C-14237C7576A3}" presName="ConnectorPoint" presStyleLbl="lnNode1" presStyleIdx="4" presStyleCnt="7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E373F-21E2-45B3-8AA3-74DE9B50CA3B}" type="pres">
      <dgm:prSet presAssocID="{49BE6E26-05AD-4FB3-8B4C-14237C7576A3}" presName="DropPinPlaceHolder" presStyleCnt="0"/>
      <dgm:spPr/>
    </dgm:pt>
    <dgm:pt modelId="{FB075BEE-754B-491B-965B-5F3E415D53D1}" type="pres">
      <dgm:prSet presAssocID="{49BE6E26-05AD-4FB3-8B4C-14237C7576A3}" presName="DropPin" presStyleLbl="alignNode1" presStyleIdx="4" presStyleCnt="7"/>
      <dgm:spPr/>
    </dgm:pt>
    <dgm:pt modelId="{37708B14-92B2-43F0-AE21-16F56CEF5AFC}" type="pres">
      <dgm:prSet presAssocID="{49BE6E26-05AD-4FB3-8B4C-14237C7576A3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D4F1A7F-A5DA-4218-85E5-91F86EE033A8}" type="pres">
      <dgm:prSet presAssocID="{49BE6E26-05AD-4FB3-8B4C-14237C7576A3}" presName="L2TextContainer" presStyleLbl="revTx" presStyleIdx="8" presStyleCnt="14">
        <dgm:presLayoutVars>
          <dgm:bulletEnabled val="1"/>
        </dgm:presLayoutVars>
      </dgm:prSet>
      <dgm:spPr/>
    </dgm:pt>
    <dgm:pt modelId="{E01CA780-CD40-46AE-9A44-D55717E83D61}" type="pres">
      <dgm:prSet presAssocID="{49BE6E26-05AD-4FB3-8B4C-14237C7576A3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84B30622-5115-41E1-9A5C-C072C15E70DB}" type="pres">
      <dgm:prSet presAssocID="{49BE6E26-05AD-4FB3-8B4C-14237C7576A3}" presName="ConnectLine" presStyleLbl="sibTrans1D1" presStyleIdx="4" presStyleCnt="7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74D0EAE9-51FF-45EE-A2D4-C15CF23341C3}" type="pres">
      <dgm:prSet presAssocID="{49BE6E26-05AD-4FB3-8B4C-14237C7576A3}" presName="EmptyPlaceHolder" presStyleCnt="0"/>
      <dgm:spPr/>
    </dgm:pt>
    <dgm:pt modelId="{27DE24BF-F124-4021-86BF-FAD6B0C2EF46}" type="pres">
      <dgm:prSet presAssocID="{DF044274-55C4-4945-A371-085ECBE5B391}" presName="spaceBetweenRectangles" presStyleCnt="0"/>
      <dgm:spPr/>
    </dgm:pt>
    <dgm:pt modelId="{300D7691-E36E-42F9-BDE2-89EA27CD608D}" type="pres">
      <dgm:prSet presAssocID="{A39725E9-06BD-4D1B-9778-11C7CF23017B}" presName="composite" presStyleCnt="0"/>
      <dgm:spPr/>
    </dgm:pt>
    <dgm:pt modelId="{B46C0C5B-158F-40B2-BF8C-212F27416286}" type="pres">
      <dgm:prSet presAssocID="{A39725E9-06BD-4D1B-9778-11C7CF23017B}" presName="ConnectorPoint" presStyleLbl="lnNode1" presStyleIdx="5" presStyleCnt="7"/>
      <dgm:spPr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803D949-D516-40F7-833D-4B7C225FCA85}" type="pres">
      <dgm:prSet presAssocID="{A39725E9-06BD-4D1B-9778-11C7CF23017B}" presName="DropPinPlaceHolder" presStyleCnt="0"/>
      <dgm:spPr/>
    </dgm:pt>
    <dgm:pt modelId="{783F44A8-E19F-45EF-BB60-401FBC7112CA}" type="pres">
      <dgm:prSet presAssocID="{A39725E9-06BD-4D1B-9778-11C7CF23017B}" presName="DropPin" presStyleLbl="alignNode1" presStyleIdx="5" presStyleCnt="7"/>
      <dgm:spPr/>
    </dgm:pt>
    <dgm:pt modelId="{489E18A9-7E8B-48EA-B902-4EA5B847C4FD}" type="pres">
      <dgm:prSet presAssocID="{A39725E9-06BD-4D1B-9778-11C7CF23017B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9B2BB4C-8E61-403B-A8ED-13A9BAAB5813}" type="pres">
      <dgm:prSet presAssocID="{A39725E9-06BD-4D1B-9778-11C7CF23017B}" presName="L2TextContainer" presStyleLbl="revTx" presStyleIdx="10" presStyleCnt="14">
        <dgm:presLayoutVars>
          <dgm:bulletEnabled val="1"/>
        </dgm:presLayoutVars>
      </dgm:prSet>
      <dgm:spPr/>
    </dgm:pt>
    <dgm:pt modelId="{82D939E5-908D-4D4F-B934-6DD7C24AB89C}" type="pres">
      <dgm:prSet presAssocID="{A39725E9-06BD-4D1B-9778-11C7CF23017B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6280A98F-86E6-4506-8AB8-42C654F40F5C}" type="pres">
      <dgm:prSet presAssocID="{A39725E9-06BD-4D1B-9778-11C7CF23017B}" presName="ConnectLine" presStyleLbl="sibTrans1D1" presStyleIdx="5" presStyleCnt="7"/>
      <dgm:spPr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gm:spPr>
    </dgm:pt>
    <dgm:pt modelId="{F52EC89D-510D-4018-A200-67B44BEB4D4F}" type="pres">
      <dgm:prSet presAssocID="{A39725E9-06BD-4D1B-9778-11C7CF23017B}" presName="EmptyPlaceHolder" presStyleCnt="0"/>
      <dgm:spPr/>
    </dgm:pt>
    <dgm:pt modelId="{9698407F-A4D1-497F-BC40-14D1589DF9B6}" type="pres">
      <dgm:prSet presAssocID="{6154B940-9FBC-4B4B-A3F1-E35CD4C70CE3}" presName="spaceBetweenRectangles" presStyleCnt="0"/>
      <dgm:spPr/>
    </dgm:pt>
    <dgm:pt modelId="{2903AB53-346D-446C-82C5-FD9E5A1217EE}" type="pres">
      <dgm:prSet presAssocID="{15B16F92-9A71-480F-992F-C38014AC13CA}" presName="composite" presStyleCnt="0"/>
      <dgm:spPr/>
    </dgm:pt>
    <dgm:pt modelId="{1B4C8290-9682-4359-8950-A2648D1C99D1}" type="pres">
      <dgm:prSet presAssocID="{15B16F92-9A71-480F-992F-C38014AC13CA}" presName="ConnectorPoint" presStyleLbl="lnNode1" presStyleIdx="6" presStyleCnt="7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6C077A7-EDA1-422C-A6EC-C3DE3515CAE4}" type="pres">
      <dgm:prSet presAssocID="{15B16F92-9A71-480F-992F-C38014AC13CA}" presName="DropPinPlaceHolder" presStyleCnt="0"/>
      <dgm:spPr/>
    </dgm:pt>
    <dgm:pt modelId="{32745554-B8EE-4FC6-AEE6-75BF4CDCAD47}" type="pres">
      <dgm:prSet presAssocID="{15B16F92-9A71-480F-992F-C38014AC13CA}" presName="DropPin" presStyleLbl="alignNode1" presStyleIdx="6" presStyleCnt="7"/>
      <dgm:spPr/>
    </dgm:pt>
    <dgm:pt modelId="{C35438F3-0D8A-4104-B4FD-1273BBC77010}" type="pres">
      <dgm:prSet presAssocID="{15B16F92-9A71-480F-992F-C38014AC13CA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9B463A1-3E3F-469A-9C94-EC7DA1A900D3}" type="pres">
      <dgm:prSet presAssocID="{15B16F92-9A71-480F-992F-C38014AC13CA}" presName="L2TextContainer" presStyleLbl="revTx" presStyleIdx="12" presStyleCnt="14">
        <dgm:presLayoutVars>
          <dgm:bulletEnabled val="1"/>
        </dgm:presLayoutVars>
      </dgm:prSet>
      <dgm:spPr/>
    </dgm:pt>
    <dgm:pt modelId="{5490A29B-468A-4E90-89D1-917F9CF91B4D}" type="pres">
      <dgm:prSet presAssocID="{15B16F92-9A71-480F-992F-C38014AC13CA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96ED76E5-E512-4E0C-9FA4-0235160EA7F3}" type="pres">
      <dgm:prSet presAssocID="{15B16F92-9A71-480F-992F-C38014AC13CA}" presName="ConnectLine" presStyleLbl="sibTrans1D1" presStyleIdx="6" presStyleCnt="7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A5AE07E3-71DE-48F8-8CA2-64626CC278AA}" type="pres">
      <dgm:prSet presAssocID="{15B16F92-9A71-480F-992F-C38014AC13CA}" presName="EmptyPlaceHolder" presStyleCnt="0"/>
      <dgm:spPr/>
    </dgm:pt>
  </dgm:ptLst>
  <dgm:cxnLst>
    <dgm:cxn modelId="{233B1613-7EA7-4A28-BBC8-9CD57DC27827}" srcId="{316989A0-E611-4735-9AEC-1355B8927492}" destId="{8823C017-EBA2-4542-9B4D-4009BDF2D42A}" srcOrd="0" destOrd="0" parTransId="{F4CE5FF1-46B1-44FE-995D-4698C80A4A21}" sibTransId="{27436A89-D282-4E61-B5C6-B358454A8FF7}"/>
    <dgm:cxn modelId="{9BFA1B17-90F4-43B8-81F0-AF885E9C8436}" type="presOf" srcId="{7C3FEDE3-4358-4DF6-9F0C-C168088DA2BC}" destId="{0328755C-9694-4709-A0F2-9FC887F55CCF}" srcOrd="0" destOrd="0" presId="urn:microsoft.com/office/officeart/2017/3/layout/DropPinTimeline"/>
    <dgm:cxn modelId="{2F474B25-455E-4B7C-8859-8E84B7FF54A7}" srcId="{0FA38059-0677-4199-978B-F428984C0F78}" destId="{316989A0-E611-4735-9AEC-1355B8927492}" srcOrd="0" destOrd="0" parTransId="{A2835054-75A7-4294-BBCD-CD42A9F7F470}" sibTransId="{344773E9-9573-470F-B4CF-3A8E9779433E}"/>
    <dgm:cxn modelId="{8DC02F2C-7DF0-4FFD-B53A-06103310BFCE}" type="presOf" srcId="{96D8D35D-695E-4630-8E41-ECDE6C51B5C9}" destId="{17E1092B-CEA6-4811-B46A-5FE207CE0165}" srcOrd="0" destOrd="0" presId="urn:microsoft.com/office/officeart/2017/3/layout/DropPinTimeline"/>
    <dgm:cxn modelId="{6DAF1A32-02A3-41DF-A5B9-01BA9F0A01D3}" type="presOf" srcId="{15B16F92-9A71-480F-992F-C38014AC13CA}" destId="{5490A29B-468A-4E90-89D1-917F9CF91B4D}" srcOrd="0" destOrd="0" presId="urn:microsoft.com/office/officeart/2017/3/layout/DropPinTimeline"/>
    <dgm:cxn modelId="{1BB1A23C-DF2C-45A9-A2EE-A98C1C2DD1CB}" srcId="{0FA38059-0677-4199-978B-F428984C0F78}" destId="{A39725E9-06BD-4D1B-9778-11C7CF23017B}" srcOrd="5" destOrd="0" parTransId="{E6156A29-3A30-4590-94A4-CDAA96536B3F}" sibTransId="{6154B940-9FBC-4B4B-A3F1-E35CD4C70CE3}"/>
    <dgm:cxn modelId="{C8597340-C742-4F8D-B158-422B580B5E37}" srcId="{02C36DDA-2223-4DA2-867E-B76706FC81BE}" destId="{96D8D35D-695E-4630-8E41-ECDE6C51B5C9}" srcOrd="0" destOrd="0" parTransId="{3EE78A5A-7FA6-4762-820E-17D1403F2782}" sibTransId="{F1518BCF-B280-4DC3-9705-55A50987BF70}"/>
    <dgm:cxn modelId="{F1D47841-CFBA-4315-BBC5-2FE854722A38}" type="presOf" srcId="{872F6279-6DE0-4CDB-9829-A03432E92F1E}" destId="{99B2BB4C-8E61-403B-A8ED-13A9BAAB5813}" srcOrd="0" destOrd="0" presId="urn:microsoft.com/office/officeart/2017/3/layout/DropPinTimeline"/>
    <dgm:cxn modelId="{E9F5D54A-143F-4BF0-B36B-87FDEE60C64F}" type="presOf" srcId="{A39725E9-06BD-4D1B-9778-11C7CF23017B}" destId="{82D939E5-908D-4D4F-B934-6DD7C24AB89C}" srcOrd="0" destOrd="0" presId="urn:microsoft.com/office/officeart/2017/3/layout/DropPinTimeline"/>
    <dgm:cxn modelId="{42A32D60-900E-4A8F-9F9D-C6C9FABAD795}" srcId="{7C3FEDE3-4358-4DF6-9F0C-C168088DA2BC}" destId="{57B964F5-FD58-455A-A7EB-8777C7F6447D}" srcOrd="0" destOrd="0" parTransId="{6D9550FF-F6C1-43B6-A5C2-CC98C88F350F}" sibTransId="{838E01E6-674A-42C8-AEF4-E2E9433267D8}"/>
    <dgm:cxn modelId="{31EB1D62-C162-4260-BB9F-2BCC552B7C58}" type="presOf" srcId="{49BE6E26-05AD-4FB3-8B4C-14237C7576A3}" destId="{E01CA780-CD40-46AE-9A44-D55717E83D61}" srcOrd="0" destOrd="0" presId="urn:microsoft.com/office/officeart/2017/3/layout/DropPinTimeline"/>
    <dgm:cxn modelId="{97F4A062-7289-40DC-95E7-E449DF9C1592}" type="presOf" srcId="{57B964F5-FD58-455A-A7EB-8777C7F6447D}" destId="{A6B731DD-A0E7-4E3E-83B1-B11E9387E3F8}" srcOrd="0" destOrd="0" presId="urn:microsoft.com/office/officeart/2017/3/layout/DropPinTimeline"/>
    <dgm:cxn modelId="{FB8A6673-9474-47B3-BE7E-3A8CBB3468C0}" type="presOf" srcId="{86DE9247-6984-4641-857B-ECE5C62C0CF3}" destId="{8D4F1A7F-A5DA-4218-85E5-91F86EE033A8}" srcOrd="0" destOrd="0" presId="urn:microsoft.com/office/officeart/2017/3/layout/DropPinTimeline"/>
    <dgm:cxn modelId="{FE097278-4B9A-42E8-BCE1-3876C3FC1C25}" srcId="{0FA38059-0677-4199-978B-F428984C0F78}" destId="{49BE6E26-05AD-4FB3-8B4C-14237C7576A3}" srcOrd="4" destOrd="0" parTransId="{EC8D15FA-6F3B-49AC-872C-1EAEBEA834E2}" sibTransId="{DF044274-55C4-4945-A371-085ECBE5B391}"/>
    <dgm:cxn modelId="{75C9147B-56F3-4688-A377-D53DA5DB0F72}" srcId="{A39725E9-06BD-4D1B-9778-11C7CF23017B}" destId="{872F6279-6DE0-4CDB-9829-A03432E92F1E}" srcOrd="0" destOrd="0" parTransId="{553C675E-2DA7-48FA-8E11-7695F7FC536C}" sibTransId="{00139460-7D59-42BD-A2A5-EA80A9002FF7}"/>
    <dgm:cxn modelId="{4BEE7880-D9DE-4542-8A1A-13CB4C6F92BC}" type="presOf" srcId="{8823C017-EBA2-4542-9B4D-4009BDF2D42A}" destId="{BE7AA0A4-31D4-4E9C-96FF-179DC8A98DF0}" srcOrd="0" destOrd="0" presId="urn:microsoft.com/office/officeart/2017/3/layout/DropPinTimeline"/>
    <dgm:cxn modelId="{5ACEF282-9C2F-4953-B32B-F24C003F831B}" srcId="{AB5382B3-A2F5-48FD-9E3E-7D77457B02ED}" destId="{1E07BA97-1CD3-4758-B060-4C66D641C3A6}" srcOrd="0" destOrd="0" parTransId="{95F71116-E86D-417C-A308-BEC958F36BDB}" sibTransId="{33681832-D4DA-4057-A90D-11A83B11AF64}"/>
    <dgm:cxn modelId="{49C14B84-78A2-404B-A56B-BDA778DB6580}" type="presOf" srcId="{316989A0-E611-4735-9AEC-1355B8927492}" destId="{7F9C5A4F-CB8B-42C5-8335-B031AEF714E9}" srcOrd="0" destOrd="0" presId="urn:microsoft.com/office/officeart/2017/3/layout/DropPinTimeline"/>
    <dgm:cxn modelId="{66225F88-1642-4FFF-A045-4DBD60A830A3}" srcId="{15B16F92-9A71-480F-992F-C38014AC13CA}" destId="{6DAD6B84-96F1-4AF6-BA3E-92B727197082}" srcOrd="0" destOrd="0" parTransId="{5E08F285-59BC-4EB4-961E-C654F64C0089}" sibTransId="{AE41A2E1-2E01-4F25-BB69-4989D3E8DFF9}"/>
    <dgm:cxn modelId="{6CBD6090-AE7C-4BBA-8585-083B245F34B7}" srcId="{0FA38059-0677-4199-978B-F428984C0F78}" destId="{02C36DDA-2223-4DA2-867E-B76706FC81BE}" srcOrd="1" destOrd="0" parTransId="{17DA252C-A801-4995-98F8-757528FB6343}" sibTransId="{CDB07B8C-3D27-48DB-BF9A-445F35B09643}"/>
    <dgm:cxn modelId="{E31F8A9A-0258-41B4-BE79-B08A79F3391D}" type="presOf" srcId="{6DAD6B84-96F1-4AF6-BA3E-92B727197082}" destId="{29B463A1-3E3F-469A-9C94-EC7DA1A900D3}" srcOrd="0" destOrd="0" presId="urn:microsoft.com/office/officeart/2017/3/layout/DropPinTimeline"/>
    <dgm:cxn modelId="{6F079C9D-D2D0-4F57-A773-7B86C0242D1C}" srcId="{0FA38059-0677-4199-978B-F428984C0F78}" destId="{AB5382B3-A2F5-48FD-9E3E-7D77457B02ED}" srcOrd="2" destOrd="0" parTransId="{7C77DC4D-C70A-44F2-9B49-68DCE80B7040}" sibTransId="{0475DB46-2A7C-40EE-8020-CA93FCA22493}"/>
    <dgm:cxn modelId="{0F534CB6-93D7-4627-8593-EFD935BE46B5}" srcId="{0FA38059-0677-4199-978B-F428984C0F78}" destId="{15B16F92-9A71-480F-992F-C38014AC13CA}" srcOrd="6" destOrd="0" parTransId="{C0F0516D-9796-4578-B72A-0A15D26F1716}" sibTransId="{D80C2929-1E8F-4833-8B90-B48EF42566C5}"/>
    <dgm:cxn modelId="{72926AB6-646C-4303-873A-99FBF4AE2143}" type="presOf" srcId="{AB5382B3-A2F5-48FD-9E3E-7D77457B02ED}" destId="{D9B7C702-946C-4534-BD4B-0919F570252C}" srcOrd="0" destOrd="0" presId="urn:microsoft.com/office/officeart/2017/3/layout/DropPinTimeline"/>
    <dgm:cxn modelId="{73DF0FBA-C959-41A1-9AF2-02A931350A23}" type="presOf" srcId="{1E07BA97-1CD3-4758-B060-4C66D641C3A6}" destId="{B805C8AC-9C7E-4139-A06E-183E88F266CA}" srcOrd="0" destOrd="0" presId="urn:microsoft.com/office/officeart/2017/3/layout/DropPinTimeline"/>
    <dgm:cxn modelId="{9F6E7DC1-F85E-4357-AE8B-63B8A6266AC7}" type="presOf" srcId="{0FA38059-0677-4199-978B-F428984C0F78}" destId="{27C237CD-1E43-46E4-BE84-F93FC5745172}" srcOrd="0" destOrd="0" presId="urn:microsoft.com/office/officeart/2017/3/layout/DropPinTimeline"/>
    <dgm:cxn modelId="{F3F6FFE8-A198-4D85-BD5D-707EF9B30054}" type="presOf" srcId="{02C36DDA-2223-4DA2-867E-B76706FC81BE}" destId="{D5BCC6AA-D156-4E81-AA68-277AB685F46C}" srcOrd="0" destOrd="0" presId="urn:microsoft.com/office/officeart/2017/3/layout/DropPinTimeline"/>
    <dgm:cxn modelId="{9D2396F3-A11D-4A7D-B5F9-64FC531704AA}" srcId="{49BE6E26-05AD-4FB3-8B4C-14237C7576A3}" destId="{86DE9247-6984-4641-857B-ECE5C62C0CF3}" srcOrd="0" destOrd="0" parTransId="{EE33E9D6-5475-4775-A4A8-405BA8911C79}" sibTransId="{9777BAF2-32CD-468E-86CC-E562EB8A90D0}"/>
    <dgm:cxn modelId="{79C81EF7-8634-4127-8CAC-9CA4716BA47A}" srcId="{0FA38059-0677-4199-978B-F428984C0F78}" destId="{7C3FEDE3-4358-4DF6-9F0C-C168088DA2BC}" srcOrd="3" destOrd="0" parTransId="{C8CFF245-331E-41B6-95D0-CC2CBCC58E10}" sibTransId="{74601F70-CA57-4B12-95CB-A6AB51896B49}"/>
    <dgm:cxn modelId="{4A0ED50C-C7BD-4448-9B41-8984725F3844}" type="presParOf" srcId="{27C237CD-1E43-46E4-BE84-F93FC5745172}" destId="{99EAC02C-27DC-42F7-97EA-4BAFB1F98F12}" srcOrd="0" destOrd="0" presId="urn:microsoft.com/office/officeart/2017/3/layout/DropPinTimeline"/>
    <dgm:cxn modelId="{FFA6505F-8386-46F4-8263-217F67ABCF18}" type="presParOf" srcId="{27C237CD-1E43-46E4-BE84-F93FC5745172}" destId="{8B1C464A-DBEF-4E48-97E8-4368AE157C0B}" srcOrd="1" destOrd="0" presId="urn:microsoft.com/office/officeart/2017/3/layout/DropPinTimeline"/>
    <dgm:cxn modelId="{BC2C6430-F029-43FE-B75F-4D1FBE47300A}" type="presParOf" srcId="{8B1C464A-DBEF-4E48-97E8-4368AE157C0B}" destId="{B72E205D-E884-467B-9FA8-E5DD0C29642A}" srcOrd="0" destOrd="0" presId="urn:microsoft.com/office/officeart/2017/3/layout/DropPinTimeline"/>
    <dgm:cxn modelId="{E7F46646-21AC-4B2D-95D9-6CF7BACBE5F9}" type="presParOf" srcId="{B72E205D-E884-467B-9FA8-E5DD0C29642A}" destId="{8469C219-0CE5-4404-B05E-F2F3B89A28CB}" srcOrd="0" destOrd="0" presId="urn:microsoft.com/office/officeart/2017/3/layout/DropPinTimeline"/>
    <dgm:cxn modelId="{29363229-82BA-4355-BC63-6A9DC3C3CF6A}" type="presParOf" srcId="{B72E205D-E884-467B-9FA8-E5DD0C29642A}" destId="{0C09FBD5-1EA2-472D-8956-FECAC480BE71}" srcOrd="1" destOrd="0" presId="urn:microsoft.com/office/officeart/2017/3/layout/DropPinTimeline"/>
    <dgm:cxn modelId="{0AB44D14-621A-4D1F-9A75-57811965EF63}" type="presParOf" srcId="{0C09FBD5-1EA2-472D-8956-FECAC480BE71}" destId="{17153B14-397D-4588-A7DB-29001CF698C8}" srcOrd="0" destOrd="0" presId="urn:microsoft.com/office/officeart/2017/3/layout/DropPinTimeline"/>
    <dgm:cxn modelId="{EFC973F1-C9EB-418D-BBB9-61E2EEE117EE}" type="presParOf" srcId="{0C09FBD5-1EA2-472D-8956-FECAC480BE71}" destId="{CC40FEEE-A576-4D1C-A960-8506093915CC}" srcOrd="1" destOrd="0" presId="urn:microsoft.com/office/officeart/2017/3/layout/DropPinTimeline"/>
    <dgm:cxn modelId="{8B93FA00-E19D-464B-A150-18952E63BC64}" type="presParOf" srcId="{B72E205D-E884-467B-9FA8-E5DD0C29642A}" destId="{BE7AA0A4-31D4-4E9C-96FF-179DC8A98DF0}" srcOrd="2" destOrd="0" presId="urn:microsoft.com/office/officeart/2017/3/layout/DropPinTimeline"/>
    <dgm:cxn modelId="{A34E0D0A-250B-4C9C-92C1-7FE42DAA42C3}" type="presParOf" srcId="{B72E205D-E884-467B-9FA8-E5DD0C29642A}" destId="{7F9C5A4F-CB8B-42C5-8335-B031AEF714E9}" srcOrd="3" destOrd="0" presId="urn:microsoft.com/office/officeart/2017/3/layout/DropPinTimeline"/>
    <dgm:cxn modelId="{1C6FE812-B76A-4D43-A484-3B045CC5B82C}" type="presParOf" srcId="{B72E205D-E884-467B-9FA8-E5DD0C29642A}" destId="{16300954-1258-4F70-8A95-7CD3EB239805}" srcOrd="4" destOrd="0" presId="urn:microsoft.com/office/officeart/2017/3/layout/DropPinTimeline"/>
    <dgm:cxn modelId="{F57F16DE-601D-406A-AD09-559A4CE4F688}" type="presParOf" srcId="{B72E205D-E884-467B-9FA8-E5DD0C29642A}" destId="{23A021F8-AA4C-413C-9C3B-5A71EBCBF0C4}" srcOrd="5" destOrd="0" presId="urn:microsoft.com/office/officeart/2017/3/layout/DropPinTimeline"/>
    <dgm:cxn modelId="{B973130C-910A-4171-AAEF-9CCDE2634C20}" type="presParOf" srcId="{8B1C464A-DBEF-4E48-97E8-4368AE157C0B}" destId="{61F2C8F7-0439-4F7C-A55F-901FFC09A2AA}" srcOrd="1" destOrd="0" presId="urn:microsoft.com/office/officeart/2017/3/layout/DropPinTimeline"/>
    <dgm:cxn modelId="{17FE9AE3-3802-43DB-983B-951E2168E124}" type="presParOf" srcId="{8B1C464A-DBEF-4E48-97E8-4368AE157C0B}" destId="{4EF402FB-7406-4D19-BCC2-4409E44A7792}" srcOrd="2" destOrd="0" presId="urn:microsoft.com/office/officeart/2017/3/layout/DropPinTimeline"/>
    <dgm:cxn modelId="{7C242C4F-02D6-4BE5-8989-5E4BEA1DBE59}" type="presParOf" srcId="{4EF402FB-7406-4D19-BCC2-4409E44A7792}" destId="{717AD80F-38E9-42F0-881E-F4B2F01100FA}" srcOrd="0" destOrd="0" presId="urn:microsoft.com/office/officeart/2017/3/layout/DropPinTimeline"/>
    <dgm:cxn modelId="{CC25860C-3BAB-4334-8B07-EB51B9D75534}" type="presParOf" srcId="{4EF402FB-7406-4D19-BCC2-4409E44A7792}" destId="{823CE415-53A1-4CD8-AE41-F2A18674CC58}" srcOrd="1" destOrd="0" presId="urn:microsoft.com/office/officeart/2017/3/layout/DropPinTimeline"/>
    <dgm:cxn modelId="{B3B46AA9-249E-4096-AB2D-E600B19495A1}" type="presParOf" srcId="{823CE415-53A1-4CD8-AE41-F2A18674CC58}" destId="{A916E092-CFB6-4746-B823-860B6BC5614C}" srcOrd="0" destOrd="0" presId="urn:microsoft.com/office/officeart/2017/3/layout/DropPinTimeline"/>
    <dgm:cxn modelId="{03A5C6A7-9F5D-4A74-B0B6-2E7380C63B8D}" type="presParOf" srcId="{823CE415-53A1-4CD8-AE41-F2A18674CC58}" destId="{79577810-F83D-4BE1-B4EC-000CD165D80D}" srcOrd="1" destOrd="0" presId="urn:microsoft.com/office/officeart/2017/3/layout/DropPinTimeline"/>
    <dgm:cxn modelId="{F3A13953-0425-49FE-823B-EDD90798BFFA}" type="presParOf" srcId="{4EF402FB-7406-4D19-BCC2-4409E44A7792}" destId="{17E1092B-CEA6-4811-B46A-5FE207CE0165}" srcOrd="2" destOrd="0" presId="urn:microsoft.com/office/officeart/2017/3/layout/DropPinTimeline"/>
    <dgm:cxn modelId="{7F511447-DDBC-48C3-A85D-61FD3C7B9C19}" type="presParOf" srcId="{4EF402FB-7406-4D19-BCC2-4409E44A7792}" destId="{D5BCC6AA-D156-4E81-AA68-277AB685F46C}" srcOrd="3" destOrd="0" presId="urn:microsoft.com/office/officeart/2017/3/layout/DropPinTimeline"/>
    <dgm:cxn modelId="{8ED916D4-8A06-4930-8470-34B3B0C668A3}" type="presParOf" srcId="{4EF402FB-7406-4D19-BCC2-4409E44A7792}" destId="{A58D1206-54FA-44A3-BFBA-0F6A708AB252}" srcOrd="4" destOrd="0" presId="urn:microsoft.com/office/officeart/2017/3/layout/DropPinTimeline"/>
    <dgm:cxn modelId="{098F981C-6F38-4A7D-9B94-04AB8F78CF83}" type="presParOf" srcId="{4EF402FB-7406-4D19-BCC2-4409E44A7792}" destId="{48C21EAB-5682-41EC-AB73-344DB8CC097B}" srcOrd="5" destOrd="0" presId="urn:microsoft.com/office/officeart/2017/3/layout/DropPinTimeline"/>
    <dgm:cxn modelId="{6A33107F-2CDC-4E3B-8FB0-6ED92D8CEDA6}" type="presParOf" srcId="{8B1C464A-DBEF-4E48-97E8-4368AE157C0B}" destId="{87F5D2CD-2B8F-4E81-A69E-CBBCB04B4CA6}" srcOrd="3" destOrd="0" presId="urn:microsoft.com/office/officeart/2017/3/layout/DropPinTimeline"/>
    <dgm:cxn modelId="{CBF6E83C-0CBE-4738-9918-898891F32114}" type="presParOf" srcId="{8B1C464A-DBEF-4E48-97E8-4368AE157C0B}" destId="{724D217E-DC2F-49F5-9D2B-6564A13B8C03}" srcOrd="4" destOrd="0" presId="urn:microsoft.com/office/officeart/2017/3/layout/DropPinTimeline"/>
    <dgm:cxn modelId="{7034F434-6B85-48D3-B4AE-17A11FD939AF}" type="presParOf" srcId="{724D217E-DC2F-49F5-9D2B-6564A13B8C03}" destId="{323EC8AA-FE85-4DD2-B4C0-1BFF6E309F74}" srcOrd="0" destOrd="0" presId="urn:microsoft.com/office/officeart/2017/3/layout/DropPinTimeline"/>
    <dgm:cxn modelId="{C6299F93-2507-4421-A31E-8B1A6179D36D}" type="presParOf" srcId="{724D217E-DC2F-49F5-9D2B-6564A13B8C03}" destId="{66123188-C361-4785-A4F6-7B5EA5C8BA59}" srcOrd="1" destOrd="0" presId="urn:microsoft.com/office/officeart/2017/3/layout/DropPinTimeline"/>
    <dgm:cxn modelId="{3BD9BACF-0789-490A-9E1A-C65022D0C3BB}" type="presParOf" srcId="{66123188-C361-4785-A4F6-7B5EA5C8BA59}" destId="{B8C14A5D-ED43-4E29-9AA6-E4FE8E1A67C9}" srcOrd="0" destOrd="0" presId="urn:microsoft.com/office/officeart/2017/3/layout/DropPinTimeline"/>
    <dgm:cxn modelId="{EB570BD4-CFA8-4789-940F-672CF1C501BB}" type="presParOf" srcId="{66123188-C361-4785-A4F6-7B5EA5C8BA59}" destId="{1ADAFCE9-C603-40BD-9AE2-47F3DBE89C4F}" srcOrd="1" destOrd="0" presId="urn:microsoft.com/office/officeart/2017/3/layout/DropPinTimeline"/>
    <dgm:cxn modelId="{44E05BB1-EF65-452F-A732-A2E573AC6F18}" type="presParOf" srcId="{724D217E-DC2F-49F5-9D2B-6564A13B8C03}" destId="{B805C8AC-9C7E-4139-A06E-183E88F266CA}" srcOrd="2" destOrd="0" presId="urn:microsoft.com/office/officeart/2017/3/layout/DropPinTimeline"/>
    <dgm:cxn modelId="{19B7C048-1E36-4EF5-8C2B-90B3856723E3}" type="presParOf" srcId="{724D217E-DC2F-49F5-9D2B-6564A13B8C03}" destId="{D9B7C702-946C-4534-BD4B-0919F570252C}" srcOrd="3" destOrd="0" presId="urn:microsoft.com/office/officeart/2017/3/layout/DropPinTimeline"/>
    <dgm:cxn modelId="{4A33A093-CC2A-495F-A20E-21FDACFBCF9B}" type="presParOf" srcId="{724D217E-DC2F-49F5-9D2B-6564A13B8C03}" destId="{DB0D346D-3FDA-4206-9549-F3C2758E1DAA}" srcOrd="4" destOrd="0" presId="urn:microsoft.com/office/officeart/2017/3/layout/DropPinTimeline"/>
    <dgm:cxn modelId="{76869AB0-02DD-4106-967B-DE9D9E631B8C}" type="presParOf" srcId="{724D217E-DC2F-49F5-9D2B-6564A13B8C03}" destId="{76236F61-90EA-4AE5-B34F-64AC4216F963}" srcOrd="5" destOrd="0" presId="urn:microsoft.com/office/officeart/2017/3/layout/DropPinTimeline"/>
    <dgm:cxn modelId="{022F637F-7565-4B3E-ABAE-DA86FF80078C}" type="presParOf" srcId="{8B1C464A-DBEF-4E48-97E8-4368AE157C0B}" destId="{96D3501A-A1AD-465A-962A-162F32FF003B}" srcOrd="5" destOrd="0" presId="urn:microsoft.com/office/officeart/2017/3/layout/DropPinTimeline"/>
    <dgm:cxn modelId="{39E49077-AA5C-47F3-9449-F4EECAF20449}" type="presParOf" srcId="{8B1C464A-DBEF-4E48-97E8-4368AE157C0B}" destId="{B3009428-0353-449E-A5FD-3A26DC3DC583}" srcOrd="6" destOrd="0" presId="urn:microsoft.com/office/officeart/2017/3/layout/DropPinTimeline"/>
    <dgm:cxn modelId="{01A4D08E-3FEF-4569-8F92-3C9CAAD53C24}" type="presParOf" srcId="{B3009428-0353-449E-A5FD-3A26DC3DC583}" destId="{E8418B42-A185-4660-9490-A5CC802B5F2B}" srcOrd="0" destOrd="0" presId="urn:microsoft.com/office/officeart/2017/3/layout/DropPinTimeline"/>
    <dgm:cxn modelId="{41FA3EE5-1B28-4A4B-AEF5-48362000085E}" type="presParOf" srcId="{B3009428-0353-449E-A5FD-3A26DC3DC583}" destId="{3415E4AB-6649-4915-AB68-2D11E3B51C49}" srcOrd="1" destOrd="0" presId="urn:microsoft.com/office/officeart/2017/3/layout/DropPinTimeline"/>
    <dgm:cxn modelId="{07CA52B0-A222-4158-B50A-DB0ED91C3B7C}" type="presParOf" srcId="{3415E4AB-6649-4915-AB68-2D11E3B51C49}" destId="{4BA5877E-9385-4B84-BE7F-E69AF487E47B}" srcOrd="0" destOrd="0" presId="urn:microsoft.com/office/officeart/2017/3/layout/DropPinTimeline"/>
    <dgm:cxn modelId="{0289093D-D360-4E5E-A972-6DDA61F36C57}" type="presParOf" srcId="{3415E4AB-6649-4915-AB68-2D11E3B51C49}" destId="{C1F23FB3-39CD-417E-9597-397A2A2435A2}" srcOrd="1" destOrd="0" presId="urn:microsoft.com/office/officeart/2017/3/layout/DropPinTimeline"/>
    <dgm:cxn modelId="{025F5569-4FF8-4E8E-9037-4814326B0B9D}" type="presParOf" srcId="{B3009428-0353-449E-A5FD-3A26DC3DC583}" destId="{A6B731DD-A0E7-4E3E-83B1-B11E9387E3F8}" srcOrd="2" destOrd="0" presId="urn:microsoft.com/office/officeart/2017/3/layout/DropPinTimeline"/>
    <dgm:cxn modelId="{64053387-F824-493C-8148-FB9F6082C31B}" type="presParOf" srcId="{B3009428-0353-449E-A5FD-3A26DC3DC583}" destId="{0328755C-9694-4709-A0F2-9FC887F55CCF}" srcOrd="3" destOrd="0" presId="urn:microsoft.com/office/officeart/2017/3/layout/DropPinTimeline"/>
    <dgm:cxn modelId="{F80844F4-1466-4EFC-93DD-D8FC824C69DF}" type="presParOf" srcId="{B3009428-0353-449E-A5FD-3A26DC3DC583}" destId="{10F6DA1D-1559-472E-A73F-C24E8226CA80}" srcOrd="4" destOrd="0" presId="urn:microsoft.com/office/officeart/2017/3/layout/DropPinTimeline"/>
    <dgm:cxn modelId="{730CD1F9-9129-49BF-B426-51C4B2C3A1EA}" type="presParOf" srcId="{B3009428-0353-449E-A5FD-3A26DC3DC583}" destId="{60553EC1-6CEF-4B56-870C-34201C69DD6D}" srcOrd="5" destOrd="0" presId="urn:microsoft.com/office/officeart/2017/3/layout/DropPinTimeline"/>
    <dgm:cxn modelId="{2DB465AB-58D1-419D-AF62-AA6B88F0193F}" type="presParOf" srcId="{8B1C464A-DBEF-4E48-97E8-4368AE157C0B}" destId="{DEDF7E04-6D2B-4661-870E-27787C5610C4}" srcOrd="7" destOrd="0" presId="urn:microsoft.com/office/officeart/2017/3/layout/DropPinTimeline"/>
    <dgm:cxn modelId="{0B43CCFC-D5A2-41BD-A018-16F1571FDFFB}" type="presParOf" srcId="{8B1C464A-DBEF-4E48-97E8-4368AE157C0B}" destId="{82FBA3A7-4383-4B79-945D-C2ACC7416C5C}" srcOrd="8" destOrd="0" presId="urn:microsoft.com/office/officeart/2017/3/layout/DropPinTimeline"/>
    <dgm:cxn modelId="{C77CB11F-38AF-499E-A245-4D6A973880CA}" type="presParOf" srcId="{82FBA3A7-4383-4B79-945D-C2ACC7416C5C}" destId="{34B2FB84-350E-4A0B-9EEC-2165F9381DD6}" srcOrd="0" destOrd="0" presId="urn:microsoft.com/office/officeart/2017/3/layout/DropPinTimeline"/>
    <dgm:cxn modelId="{AC71953D-19C9-4065-A71A-91429A0997BE}" type="presParOf" srcId="{82FBA3A7-4383-4B79-945D-C2ACC7416C5C}" destId="{ED7E373F-21E2-45B3-8AA3-74DE9B50CA3B}" srcOrd="1" destOrd="0" presId="urn:microsoft.com/office/officeart/2017/3/layout/DropPinTimeline"/>
    <dgm:cxn modelId="{0A5DAAF1-8038-4A00-BB14-455D5BE71190}" type="presParOf" srcId="{ED7E373F-21E2-45B3-8AA3-74DE9B50CA3B}" destId="{FB075BEE-754B-491B-965B-5F3E415D53D1}" srcOrd="0" destOrd="0" presId="urn:microsoft.com/office/officeart/2017/3/layout/DropPinTimeline"/>
    <dgm:cxn modelId="{9256BA85-E6C9-47A3-B2DA-101D1B1658BE}" type="presParOf" srcId="{ED7E373F-21E2-45B3-8AA3-74DE9B50CA3B}" destId="{37708B14-92B2-43F0-AE21-16F56CEF5AFC}" srcOrd="1" destOrd="0" presId="urn:microsoft.com/office/officeart/2017/3/layout/DropPinTimeline"/>
    <dgm:cxn modelId="{F7EA8553-B8BD-4E98-90D6-ED7745747787}" type="presParOf" srcId="{82FBA3A7-4383-4B79-945D-C2ACC7416C5C}" destId="{8D4F1A7F-A5DA-4218-85E5-91F86EE033A8}" srcOrd="2" destOrd="0" presId="urn:microsoft.com/office/officeart/2017/3/layout/DropPinTimeline"/>
    <dgm:cxn modelId="{975C44BD-493A-4D1E-8AAF-23987A88D547}" type="presParOf" srcId="{82FBA3A7-4383-4B79-945D-C2ACC7416C5C}" destId="{E01CA780-CD40-46AE-9A44-D55717E83D61}" srcOrd="3" destOrd="0" presId="urn:microsoft.com/office/officeart/2017/3/layout/DropPinTimeline"/>
    <dgm:cxn modelId="{06E1A0FC-12CE-4B66-9BAF-CEB5655F7827}" type="presParOf" srcId="{82FBA3A7-4383-4B79-945D-C2ACC7416C5C}" destId="{84B30622-5115-41E1-9A5C-C072C15E70DB}" srcOrd="4" destOrd="0" presId="urn:microsoft.com/office/officeart/2017/3/layout/DropPinTimeline"/>
    <dgm:cxn modelId="{C31E0B61-FC46-4232-96B2-581F1AD4EE64}" type="presParOf" srcId="{82FBA3A7-4383-4B79-945D-C2ACC7416C5C}" destId="{74D0EAE9-51FF-45EE-A2D4-C15CF23341C3}" srcOrd="5" destOrd="0" presId="urn:microsoft.com/office/officeart/2017/3/layout/DropPinTimeline"/>
    <dgm:cxn modelId="{E3376073-2A10-4F62-8CF8-FD138EB20679}" type="presParOf" srcId="{8B1C464A-DBEF-4E48-97E8-4368AE157C0B}" destId="{27DE24BF-F124-4021-86BF-FAD6B0C2EF46}" srcOrd="9" destOrd="0" presId="urn:microsoft.com/office/officeart/2017/3/layout/DropPinTimeline"/>
    <dgm:cxn modelId="{5B618EED-D06D-4382-A239-1FCFC1E00C3A}" type="presParOf" srcId="{8B1C464A-DBEF-4E48-97E8-4368AE157C0B}" destId="{300D7691-E36E-42F9-BDE2-89EA27CD608D}" srcOrd="10" destOrd="0" presId="urn:microsoft.com/office/officeart/2017/3/layout/DropPinTimeline"/>
    <dgm:cxn modelId="{A8F4A58B-BD43-4E67-BB31-3DFEF0BF1956}" type="presParOf" srcId="{300D7691-E36E-42F9-BDE2-89EA27CD608D}" destId="{B46C0C5B-158F-40B2-BF8C-212F27416286}" srcOrd="0" destOrd="0" presId="urn:microsoft.com/office/officeart/2017/3/layout/DropPinTimeline"/>
    <dgm:cxn modelId="{973E0B9F-3426-45E2-AED2-988F51CAB516}" type="presParOf" srcId="{300D7691-E36E-42F9-BDE2-89EA27CD608D}" destId="{3803D949-D516-40F7-833D-4B7C225FCA85}" srcOrd="1" destOrd="0" presId="urn:microsoft.com/office/officeart/2017/3/layout/DropPinTimeline"/>
    <dgm:cxn modelId="{9B7A1877-96DC-4AAB-B1B7-E2B9D0609E59}" type="presParOf" srcId="{3803D949-D516-40F7-833D-4B7C225FCA85}" destId="{783F44A8-E19F-45EF-BB60-401FBC7112CA}" srcOrd="0" destOrd="0" presId="urn:microsoft.com/office/officeart/2017/3/layout/DropPinTimeline"/>
    <dgm:cxn modelId="{8F9FC1C6-084D-404C-8BAB-548F08C76C8C}" type="presParOf" srcId="{3803D949-D516-40F7-833D-4B7C225FCA85}" destId="{489E18A9-7E8B-48EA-B902-4EA5B847C4FD}" srcOrd="1" destOrd="0" presId="urn:microsoft.com/office/officeart/2017/3/layout/DropPinTimeline"/>
    <dgm:cxn modelId="{0E8BE18A-6FA8-4F8D-9F4B-11E5A9A60591}" type="presParOf" srcId="{300D7691-E36E-42F9-BDE2-89EA27CD608D}" destId="{99B2BB4C-8E61-403B-A8ED-13A9BAAB5813}" srcOrd="2" destOrd="0" presId="urn:microsoft.com/office/officeart/2017/3/layout/DropPinTimeline"/>
    <dgm:cxn modelId="{65C0DB2C-6BE5-462A-9241-84B2921ACB70}" type="presParOf" srcId="{300D7691-E36E-42F9-BDE2-89EA27CD608D}" destId="{82D939E5-908D-4D4F-B934-6DD7C24AB89C}" srcOrd="3" destOrd="0" presId="urn:microsoft.com/office/officeart/2017/3/layout/DropPinTimeline"/>
    <dgm:cxn modelId="{154626DE-1C99-460B-A468-EB21DB113E1A}" type="presParOf" srcId="{300D7691-E36E-42F9-BDE2-89EA27CD608D}" destId="{6280A98F-86E6-4506-8AB8-42C654F40F5C}" srcOrd="4" destOrd="0" presId="urn:microsoft.com/office/officeart/2017/3/layout/DropPinTimeline"/>
    <dgm:cxn modelId="{382C29FC-BD39-4E1A-8709-163A619D7F47}" type="presParOf" srcId="{300D7691-E36E-42F9-BDE2-89EA27CD608D}" destId="{F52EC89D-510D-4018-A200-67B44BEB4D4F}" srcOrd="5" destOrd="0" presId="urn:microsoft.com/office/officeart/2017/3/layout/DropPinTimeline"/>
    <dgm:cxn modelId="{4997E29C-9322-4636-86EA-E1B3D1D6BB43}" type="presParOf" srcId="{8B1C464A-DBEF-4E48-97E8-4368AE157C0B}" destId="{9698407F-A4D1-497F-BC40-14D1589DF9B6}" srcOrd="11" destOrd="0" presId="urn:microsoft.com/office/officeart/2017/3/layout/DropPinTimeline"/>
    <dgm:cxn modelId="{603D8133-02BD-4564-8198-E3ADDABAE2DD}" type="presParOf" srcId="{8B1C464A-DBEF-4E48-97E8-4368AE157C0B}" destId="{2903AB53-346D-446C-82C5-FD9E5A1217EE}" srcOrd="12" destOrd="0" presId="urn:microsoft.com/office/officeart/2017/3/layout/DropPinTimeline"/>
    <dgm:cxn modelId="{19C977C7-D673-4C62-8218-FA0A3005D961}" type="presParOf" srcId="{2903AB53-346D-446C-82C5-FD9E5A1217EE}" destId="{1B4C8290-9682-4359-8950-A2648D1C99D1}" srcOrd="0" destOrd="0" presId="urn:microsoft.com/office/officeart/2017/3/layout/DropPinTimeline"/>
    <dgm:cxn modelId="{83EC1E06-15E1-485A-B9B4-1C2E82D3FD19}" type="presParOf" srcId="{2903AB53-346D-446C-82C5-FD9E5A1217EE}" destId="{A6C077A7-EDA1-422C-A6EC-C3DE3515CAE4}" srcOrd="1" destOrd="0" presId="urn:microsoft.com/office/officeart/2017/3/layout/DropPinTimeline"/>
    <dgm:cxn modelId="{05FDFE39-7936-4EDE-9F0E-E1CF1EA57438}" type="presParOf" srcId="{A6C077A7-EDA1-422C-A6EC-C3DE3515CAE4}" destId="{32745554-B8EE-4FC6-AEE6-75BF4CDCAD47}" srcOrd="0" destOrd="0" presId="urn:microsoft.com/office/officeart/2017/3/layout/DropPinTimeline"/>
    <dgm:cxn modelId="{36F01039-67EA-4BCE-A754-F60A303FCADF}" type="presParOf" srcId="{A6C077A7-EDA1-422C-A6EC-C3DE3515CAE4}" destId="{C35438F3-0D8A-4104-B4FD-1273BBC77010}" srcOrd="1" destOrd="0" presId="urn:microsoft.com/office/officeart/2017/3/layout/DropPinTimeline"/>
    <dgm:cxn modelId="{B730E1A5-C6F8-4D8A-BD2D-2961D7294A84}" type="presParOf" srcId="{2903AB53-346D-446C-82C5-FD9E5A1217EE}" destId="{29B463A1-3E3F-469A-9C94-EC7DA1A900D3}" srcOrd="2" destOrd="0" presId="urn:microsoft.com/office/officeart/2017/3/layout/DropPinTimeline"/>
    <dgm:cxn modelId="{BE73C81F-54B8-4F1E-92A0-D53299B45623}" type="presParOf" srcId="{2903AB53-346D-446C-82C5-FD9E5A1217EE}" destId="{5490A29B-468A-4E90-89D1-917F9CF91B4D}" srcOrd="3" destOrd="0" presId="urn:microsoft.com/office/officeart/2017/3/layout/DropPinTimeline"/>
    <dgm:cxn modelId="{4B95329C-B3CE-4738-A41F-A7DF942C1E67}" type="presParOf" srcId="{2903AB53-346D-446C-82C5-FD9E5A1217EE}" destId="{96ED76E5-E512-4E0C-9FA4-0235160EA7F3}" srcOrd="4" destOrd="0" presId="urn:microsoft.com/office/officeart/2017/3/layout/DropPinTimeline"/>
    <dgm:cxn modelId="{C377ADD6-5518-4DE7-BCC3-6C3B90298B38}" type="presParOf" srcId="{2903AB53-346D-446C-82C5-FD9E5A1217EE}" destId="{A5AE07E3-71DE-48F8-8CA2-64626CC278AA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D39235-59DC-4496-AC6B-C23120AB77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5545E03-A2D8-4CF3-9915-2E1B875EF6A7}">
      <dgm:prSet phldrT="[Κείμενο]"/>
      <dgm:spPr/>
      <dgm:t>
        <a:bodyPr/>
        <a:lstStyle/>
        <a:p>
          <a:r>
            <a:rPr lang="el-GR" dirty="0"/>
            <a:t>Διαθέσιμα </a:t>
          </a:r>
          <a:r>
            <a:rPr lang="en-US" dirty="0"/>
            <a:t>APIs</a:t>
          </a:r>
          <a:endParaRPr lang="el-GR" dirty="0"/>
        </a:p>
      </dgm:t>
    </dgm:pt>
    <dgm:pt modelId="{D2DFC27B-B878-4331-8F64-897F6C5B7CF8}" type="parTrans" cxnId="{B0A2D4CB-833D-4ABE-AB33-4E309CB653C4}">
      <dgm:prSet/>
      <dgm:spPr/>
      <dgm:t>
        <a:bodyPr/>
        <a:lstStyle/>
        <a:p>
          <a:endParaRPr lang="el-GR"/>
        </a:p>
      </dgm:t>
    </dgm:pt>
    <dgm:pt modelId="{02D4F349-CCF4-4F25-B755-9B831CF7EF6C}" type="sibTrans" cxnId="{B0A2D4CB-833D-4ABE-AB33-4E309CB653C4}">
      <dgm:prSet/>
      <dgm:spPr/>
      <dgm:t>
        <a:bodyPr/>
        <a:lstStyle/>
        <a:p>
          <a:endParaRPr lang="el-GR"/>
        </a:p>
      </dgm:t>
    </dgm:pt>
    <dgm:pt modelId="{F47F1B28-5665-4156-927B-3DA95109F416}">
      <dgm:prSet phldrT="[Κείμενο]"/>
      <dgm:spPr/>
      <dgm:t>
        <a:bodyPr/>
        <a:lstStyle/>
        <a:p>
          <a:r>
            <a:rPr lang="el-GR" dirty="0"/>
            <a:t>Χαμηλού επιπέδου</a:t>
          </a:r>
          <a:endParaRPr lang="en-US" dirty="0"/>
        </a:p>
        <a:p>
          <a:r>
            <a:rPr lang="en-US" dirty="0"/>
            <a:t>RDDs</a:t>
          </a:r>
        </a:p>
      </dgm:t>
    </dgm:pt>
    <dgm:pt modelId="{BDA5FA99-6710-41CC-8C73-5FE13D2FAA85}" type="parTrans" cxnId="{45099A1B-DC71-41CF-83C0-795112220B76}">
      <dgm:prSet/>
      <dgm:spPr/>
      <dgm:t>
        <a:bodyPr/>
        <a:lstStyle/>
        <a:p>
          <a:endParaRPr lang="el-GR"/>
        </a:p>
      </dgm:t>
    </dgm:pt>
    <dgm:pt modelId="{3CC06136-B2A8-4D06-AFC5-3D2C850C5EFF}" type="sibTrans" cxnId="{45099A1B-DC71-41CF-83C0-795112220B76}">
      <dgm:prSet/>
      <dgm:spPr/>
      <dgm:t>
        <a:bodyPr/>
        <a:lstStyle/>
        <a:p>
          <a:endParaRPr lang="el-GR"/>
        </a:p>
      </dgm:t>
    </dgm:pt>
    <dgm:pt modelId="{E67E1245-B117-4CF9-A866-39CB6ADE58AD}">
      <dgm:prSet phldrT="[Κείμενο]"/>
      <dgm:spPr/>
      <dgm:t>
        <a:bodyPr/>
        <a:lstStyle/>
        <a:p>
          <a:r>
            <a:rPr lang="el-GR" dirty="0"/>
            <a:t>Υψηλού επιπέδου</a:t>
          </a:r>
        </a:p>
        <a:p>
          <a:r>
            <a:rPr lang="en-US" dirty="0"/>
            <a:t>Datasets, </a:t>
          </a:r>
          <a:r>
            <a:rPr lang="en-US" dirty="0" err="1"/>
            <a:t>Dataframes</a:t>
          </a:r>
          <a:r>
            <a:rPr lang="en-US" dirty="0"/>
            <a:t>, SQL</a:t>
          </a:r>
        </a:p>
        <a:p>
          <a:r>
            <a:rPr lang="en-US" dirty="0"/>
            <a:t>	</a:t>
          </a:r>
          <a:endParaRPr lang="el-GR" dirty="0"/>
        </a:p>
      </dgm:t>
    </dgm:pt>
    <dgm:pt modelId="{540C4DCC-0290-459D-9C81-D33B5600F415}" type="parTrans" cxnId="{595C8285-1788-42CC-A78D-7F28019CE6F8}">
      <dgm:prSet/>
      <dgm:spPr/>
      <dgm:t>
        <a:bodyPr/>
        <a:lstStyle/>
        <a:p>
          <a:endParaRPr lang="el-GR"/>
        </a:p>
      </dgm:t>
    </dgm:pt>
    <dgm:pt modelId="{B683686E-9BE5-4672-BFB4-F2E69F8471E1}" type="sibTrans" cxnId="{595C8285-1788-42CC-A78D-7F28019CE6F8}">
      <dgm:prSet/>
      <dgm:spPr/>
      <dgm:t>
        <a:bodyPr/>
        <a:lstStyle/>
        <a:p>
          <a:endParaRPr lang="el-GR"/>
        </a:p>
      </dgm:t>
    </dgm:pt>
    <dgm:pt modelId="{1F8BAD0F-DAAF-45AF-BE44-E6A20867BC3D}" type="pres">
      <dgm:prSet presAssocID="{D3D39235-59DC-4496-AC6B-C23120AB77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9FF9CA-1F65-4EFE-A5DF-07D8BF87A1EB}" type="pres">
      <dgm:prSet presAssocID="{95545E03-A2D8-4CF3-9915-2E1B875EF6A7}" presName="hierRoot1" presStyleCnt="0">
        <dgm:presLayoutVars>
          <dgm:hierBranch val="init"/>
        </dgm:presLayoutVars>
      </dgm:prSet>
      <dgm:spPr/>
    </dgm:pt>
    <dgm:pt modelId="{DC90CDF7-1870-46FC-9563-FDDF8DAAA1AF}" type="pres">
      <dgm:prSet presAssocID="{95545E03-A2D8-4CF3-9915-2E1B875EF6A7}" presName="rootComposite1" presStyleCnt="0"/>
      <dgm:spPr/>
    </dgm:pt>
    <dgm:pt modelId="{45AECB02-0310-4C43-B7F2-815CCB4341C3}" type="pres">
      <dgm:prSet presAssocID="{95545E03-A2D8-4CF3-9915-2E1B875EF6A7}" presName="rootText1" presStyleLbl="node0" presStyleIdx="0" presStyleCnt="1">
        <dgm:presLayoutVars>
          <dgm:chPref val="3"/>
        </dgm:presLayoutVars>
      </dgm:prSet>
      <dgm:spPr/>
    </dgm:pt>
    <dgm:pt modelId="{A141FB49-1E82-4CF8-88A4-9199B5A90FD6}" type="pres">
      <dgm:prSet presAssocID="{95545E03-A2D8-4CF3-9915-2E1B875EF6A7}" presName="rootConnector1" presStyleLbl="node1" presStyleIdx="0" presStyleCnt="0"/>
      <dgm:spPr/>
    </dgm:pt>
    <dgm:pt modelId="{6617985B-7F18-40D4-B222-4098AED8207E}" type="pres">
      <dgm:prSet presAssocID="{95545E03-A2D8-4CF3-9915-2E1B875EF6A7}" presName="hierChild2" presStyleCnt="0"/>
      <dgm:spPr/>
    </dgm:pt>
    <dgm:pt modelId="{2F306DC7-42AC-427A-9AD2-7BA8409DD164}" type="pres">
      <dgm:prSet presAssocID="{BDA5FA99-6710-41CC-8C73-5FE13D2FAA85}" presName="Name37" presStyleLbl="parChTrans1D2" presStyleIdx="0" presStyleCnt="2"/>
      <dgm:spPr/>
    </dgm:pt>
    <dgm:pt modelId="{4AFD7B28-9C1C-44AC-A36D-6EF6360681D6}" type="pres">
      <dgm:prSet presAssocID="{F47F1B28-5665-4156-927B-3DA95109F416}" presName="hierRoot2" presStyleCnt="0">
        <dgm:presLayoutVars>
          <dgm:hierBranch val="init"/>
        </dgm:presLayoutVars>
      </dgm:prSet>
      <dgm:spPr/>
    </dgm:pt>
    <dgm:pt modelId="{DABCABCD-EA42-4BC7-AF8E-E1D1FFAAAD5B}" type="pres">
      <dgm:prSet presAssocID="{F47F1B28-5665-4156-927B-3DA95109F416}" presName="rootComposite" presStyleCnt="0"/>
      <dgm:spPr/>
    </dgm:pt>
    <dgm:pt modelId="{3C93C9CD-C57F-4FDC-A8B0-01DF461EA04E}" type="pres">
      <dgm:prSet presAssocID="{F47F1B28-5665-4156-927B-3DA95109F416}" presName="rootText" presStyleLbl="node2" presStyleIdx="0" presStyleCnt="2">
        <dgm:presLayoutVars>
          <dgm:chPref val="3"/>
        </dgm:presLayoutVars>
      </dgm:prSet>
      <dgm:spPr/>
    </dgm:pt>
    <dgm:pt modelId="{CAE717DF-088E-4817-8265-6070F322BC76}" type="pres">
      <dgm:prSet presAssocID="{F47F1B28-5665-4156-927B-3DA95109F416}" presName="rootConnector" presStyleLbl="node2" presStyleIdx="0" presStyleCnt="2"/>
      <dgm:spPr/>
    </dgm:pt>
    <dgm:pt modelId="{6B4439E5-C8EE-4B32-ADBB-7C497410AC41}" type="pres">
      <dgm:prSet presAssocID="{F47F1B28-5665-4156-927B-3DA95109F416}" presName="hierChild4" presStyleCnt="0"/>
      <dgm:spPr/>
    </dgm:pt>
    <dgm:pt modelId="{257B750C-4DA6-418F-B606-8E6CB5B5CCA5}" type="pres">
      <dgm:prSet presAssocID="{F47F1B28-5665-4156-927B-3DA95109F416}" presName="hierChild5" presStyleCnt="0"/>
      <dgm:spPr/>
    </dgm:pt>
    <dgm:pt modelId="{0AA918FC-ED84-441A-902E-2A548AE46E7D}" type="pres">
      <dgm:prSet presAssocID="{540C4DCC-0290-459D-9C81-D33B5600F415}" presName="Name37" presStyleLbl="parChTrans1D2" presStyleIdx="1" presStyleCnt="2"/>
      <dgm:spPr/>
    </dgm:pt>
    <dgm:pt modelId="{EA853DC0-195A-4212-B25D-0313D2E4371B}" type="pres">
      <dgm:prSet presAssocID="{E67E1245-B117-4CF9-A866-39CB6ADE58AD}" presName="hierRoot2" presStyleCnt="0">
        <dgm:presLayoutVars>
          <dgm:hierBranch val="init"/>
        </dgm:presLayoutVars>
      </dgm:prSet>
      <dgm:spPr/>
    </dgm:pt>
    <dgm:pt modelId="{AED0C7C8-B815-4CD8-BFBF-C030B08C57AA}" type="pres">
      <dgm:prSet presAssocID="{E67E1245-B117-4CF9-A866-39CB6ADE58AD}" presName="rootComposite" presStyleCnt="0"/>
      <dgm:spPr/>
    </dgm:pt>
    <dgm:pt modelId="{E5A8F928-5979-45B9-8516-E7AD3549656C}" type="pres">
      <dgm:prSet presAssocID="{E67E1245-B117-4CF9-A866-39CB6ADE58AD}" presName="rootText" presStyleLbl="node2" presStyleIdx="1" presStyleCnt="2">
        <dgm:presLayoutVars>
          <dgm:chPref val="3"/>
        </dgm:presLayoutVars>
      </dgm:prSet>
      <dgm:spPr/>
    </dgm:pt>
    <dgm:pt modelId="{CEE8AFDB-D28D-49FF-90FD-0160DC5C28C3}" type="pres">
      <dgm:prSet presAssocID="{E67E1245-B117-4CF9-A866-39CB6ADE58AD}" presName="rootConnector" presStyleLbl="node2" presStyleIdx="1" presStyleCnt="2"/>
      <dgm:spPr/>
    </dgm:pt>
    <dgm:pt modelId="{2189233D-20D8-480A-9968-8396DFBBD5AE}" type="pres">
      <dgm:prSet presAssocID="{E67E1245-B117-4CF9-A866-39CB6ADE58AD}" presName="hierChild4" presStyleCnt="0"/>
      <dgm:spPr/>
    </dgm:pt>
    <dgm:pt modelId="{596281C2-F4A8-4E22-926C-16546AE79C35}" type="pres">
      <dgm:prSet presAssocID="{E67E1245-B117-4CF9-A866-39CB6ADE58AD}" presName="hierChild5" presStyleCnt="0"/>
      <dgm:spPr/>
    </dgm:pt>
    <dgm:pt modelId="{615ED63C-B93A-4B5F-9933-881FC0BCB631}" type="pres">
      <dgm:prSet presAssocID="{95545E03-A2D8-4CF3-9915-2E1B875EF6A7}" presName="hierChild3" presStyleCnt="0"/>
      <dgm:spPr/>
    </dgm:pt>
  </dgm:ptLst>
  <dgm:cxnLst>
    <dgm:cxn modelId="{18847902-9C47-43DC-85ED-08C619278F96}" type="presOf" srcId="{95545E03-A2D8-4CF3-9915-2E1B875EF6A7}" destId="{A141FB49-1E82-4CF8-88A4-9199B5A90FD6}" srcOrd="1" destOrd="0" presId="urn:microsoft.com/office/officeart/2005/8/layout/orgChart1"/>
    <dgm:cxn modelId="{45099A1B-DC71-41CF-83C0-795112220B76}" srcId="{95545E03-A2D8-4CF3-9915-2E1B875EF6A7}" destId="{F47F1B28-5665-4156-927B-3DA95109F416}" srcOrd="0" destOrd="0" parTransId="{BDA5FA99-6710-41CC-8C73-5FE13D2FAA85}" sibTransId="{3CC06136-B2A8-4D06-AFC5-3D2C850C5EFF}"/>
    <dgm:cxn modelId="{30ED3B26-9923-473E-AF66-378A815131E3}" type="presOf" srcId="{540C4DCC-0290-459D-9C81-D33B5600F415}" destId="{0AA918FC-ED84-441A-902E-2A548AE46E7D}" srcOrd="0" destOrd="0" presId="urn:microsoft.com/office/officeart/2005/8/layout/orgChart1"/>
    <dgm:cxn modelId="{3664FE35-7756-4CA1-9B42-59A39DAC4A8A}" type="presOf" srcId="{95545E03-A2D8-4CF3-9915-2E1B875EF6A7}" destId="{45AECB02-0310-4C43-B7F2-815CCB4341C3}" srcOrd="0" destOrd="0" presId="urn:microsoft.com/office/officeart/2005/8/layout/orgChart1"/>
    <dgm:cxn modelId="{595C8285-1788-42CC-A78D-7F28019CE6F8}" srcId="{95545E03-A2D8-4CF3-9915-2E1B875EF6A7}" destId="{E67E1245-B117-4CF9-A866-39CB6ADE58AD}" srcOrd="1" destOrd="0" parTransId="{540C4DCC-0290-459D-9C81-D33B5600F415}" sibTransId="{B683686E-9BE5-4672-BFB4-F2E69F8471E1}"/>
    <dgm:cxn modelId="{03932A87-3A6C-4CF8-8EE4-45A82125D197}" type="presOf" srcId="{F47F1B28-5665-4156-927B-3DA95109F416}" destId="{3C93C9CD-C57F-4FDC-A8B0-01DF461EA04E}" srcOrd="0" destOrd="0" presId="urn:microsoft.com/office/officeart/2005/8/layout/orgChart1"/>
    <dgm:cxn modelId="{84729D87-18F8-41B3-957D-8443F95E56BA}" type="presOf" srcId="{F47F1B28-5665-4156-927B-3DA95109F416}" destId="{CAE717DF-088E-4817-8265-6070F322BC76}" srcOrd="1" destOrd="0" presId="urn:microsoft.com/office/officeart/2005/8/layout/orgChart1"/>
    <dgm:cxn modelId="{3ED17BBA-0019-4C1B-AFE3-0A360108D97A}" type="presOf" srcId="{E67E1245-B117-4CF9-A866-39CB6ADE58AD}" destId="{E5A8F928-5979-45B9-8516-E7AD3549656C}" srcOrd="0" destOrd="0" presId="urn:microsoft.com/office/officeart/2005/8/layout/orgChart1"/>
    <dgm:cxn modelId="{039390C1-2796-4269-8C27-91F13A3B1FCB}" type="presOf" srcId="{E67E1245-B117-4CF9-A866-39CB6ADE58AD}" destId="{CEE8AFDB-D28D-49FF-90FD-0160DC5C28C3}" srcOrd="1" destOrd="0" presId="urn:microsoft.com/office/officeart/2005/8/layout/orgChart1"/>
    <dgm:cxn modelId="{B0A2D4CB-833D-4ABE-AB33-4E309CB653C4}" srcId="{D3D39235-59DC-4496-AC6B-C23120AB77B1}" destId="{95545E03-A2D8-4CF3-9915-2E1B875EF6A7}" srcOrd="0" destOrd="0" parTransId="{D2DFC27B-B878-4331-8F64-897F6C5B7CF8}" sibTransId="{02D4F349-CCF4-4F25-B755-9B831CF7EF6C}"/>
    <dgm:cxn modelId="{C21242DB-791B-4187-B5FE-F182E32C023A}" type="presOf" srcId="{D3D39235-59DC-4496-AC6B-C23120AB77B1}" destId="{1F8BAD0F-DAAF-45AF-BE44-E6A20867BC3D}" srcOrd="0" destOrd="0" presId="urn:microsoft.com/office/officeart/2005/8/layout/orgChart1"/>
    <dgm:cxn modelId="{9884D1DD-8FE0-4128-A12E-2D5D34F25828}" type="presOf" srcId="{BDA5FA99-6710-41CC-8C73-5FE13D2FAA85}" destId="{2F306DC7-42AC-427A-9AD2-7BA8409DD164}" srcOrd="0" destOrd="0" presId="urn:microsoft.com/office/officeart/2005/8/layout/orgChart1"/>
    <dgm:cxn modelId="{0BB05E32-5E91-44CD-B71A-3C076190D41D}" type="presParOf" srcId="{1F8BAD0F-DAAF-45AF-BE44-E6A20867BC3D}" destId="{3D9FF9CA-1F65-4EFE-A5DF-07D8BF87A1EB}" srcOrd="0" destOrd="0" presId="urn:microsoft.com/office/officeart/2005/8/layout/orgChart1"/>
    <dgm:cxn modelId="{77B0E3D6-FF71-40D6-8CF4-2B87162F0B98}" type="presParOf" srcId="{3D9FF9CA-1F65-4EFE-A5DF-07D8BF87A1EB}" destId="{DC90CDF7-1870-46FC-9563-FDDF8DAAA1AF}" srcOrd="0" destOrd="0" presId="urn:microsoft.com/office/officeart/2005/8/layout/orgChart1"/>
    <dgm:cxn modelId="{52432837-1ADE-477E-A60C-4D4E1747DA93}" type="presParOf" srcId="{DC90CDF7-1870-46FC-9563-FDDF8DAAA1AF}" destId="{45AECB02-0310-4C43-B7F2-815CCB4341C3}" srcOrd="0" destOrd="0" presId="urn:microsoft.com/office/officeart/2005/8/layout/orgChart1"/>
    <dgm:cxn modelId="{19AC96D6-E833-45CC-8C9B-D224D6107328}" type="presParOf" srcId="{DC90CDF7-1870-46FC-9563-FDDF8DAAA1AF}" destId="{A141FB49-1E82-4CF8-88A4-9199B5A90FD6}" srcOrd="1" destOrd="0" presId="urn:microsoft.com/office/officeart/2005/8/layout/orgChart1"/>
    <dgm:cxn modelId="{E6D9EA00-43F3-4AD4-961A-9D04C24B26C3}" type="presParOf" srcId="{3D9FF9CA-1F65-4EFE-A5DF-07D8BF87A1EB}" destId="{6617985B-7F18-40D4-B222-4098AED8207E}" srcOrd="1" destOrd="0" presId="urn:microsoft.com/office/officeart/2005/8/layout/orgChart1"/>
    <dgm:cxn modelId="{299CE4E1-D90E-40CE-9F1C-B8E557C487B5}" type="presParOf" srcId="{6617985B-7F18-40D4-B222-4098AED8207E}" destId="{2F306DC7-42AC-427A-9AD2-7BA8409DD164}" srcOrd="0" destOrd="0" presId="urn:microsoft.com/office/officeart/2005/8/layout/orgChart1"/>
    <dgm:cxn modelId="{DBB262DE-8C04-467E-9409-03C87680BE03}" type="presParOf" srcId="{6617985B-7F18-40D4-B222-4098AED8207E}" destId="{4AFD7B28-9C1C-44AC-A36D-6EF6360681D6}" srcOrd="1" destOrd="0" presId="urn:microsoft.com/office/officeart/2005/8/layout/orgChart1"/>
    <dgm:cxn modelId="{251CBF50-6676-40D8-B09D-7D22FD6ACA73}" type="presParOf" srcId="{4AFD7B28-9C1C-44AC-A36D-6EF6360681D6}" destId="{DABCABCD-EA42-4BC7-AF8E-E1D1FFAAAD5B}" srcOrd="0" destOrd="0" presId="urn:microsoft.com/office/officeart/2005/8/layout/orgChart1"/>
    <dgm:cxn modelId="{A5829EE2-3A46-491B-8815-1AE78CB5C3FC}" type="presParOf" srcId="{DABCABCD-EA42-4BC7-AF8E-E1D1FFAAAD5B}" destId="{3C93C9CD-C57F-4FDC-A8B0-01DF461EA04E}" srcOrd="0" destOrd="0" presId="urn:microsoft.com/office/officeart/2005/8/layout/orgChart1"/>
    <dgm:cxn modelId="{862A9746-4642-46C2-90F8-F78B03800F55}" type="presParOf" srcId="{DABCABCD-EA42-4BC7-AF8E-E1D1FFAAAD5B}" destId="{CAE717DF-088E-4817-8265-6070F322BC76}" srcOrd="1" destOrd="0" presId="urn:microsoft.com/office/officeart/2005/8/layout/orgChart1"/>
    <dgm:cxn modelId="{336C429E-4552-4296-920C-1648B847163E}" type="presParOf" srcId="{4AFD7B28-9C1C-44AC-A36D-6EF6360681D6}" destId="{6B4439E5-C8EE-4B32-ADBB-7C497410AC41}" srcOrd="1" destOrd="0" presId="urn:microsoft.com/office/officeart/2005/8/layout/orgChart1"/>
    <dgm:cxn modelId="{63DACEC1-A4EA-47FE-8B62-BB71C19E31D7}" type="presParOf" srcId="{4AFD7B28-9C1C-44AC-A36D-6EF6360681D6}" destId="{257B750C-4DA6-418F-B606-8E6CB5B5CCA5}" srcOrd="2" destOrd="0" presId="urn:microsoft.com/office/officeart/2005/8/layout/orgChart1"/>
    <dgm:cxn modelId="{CAD46C3D-368B-4D74-9274-D4D8E2DD1C4F}" type="presParOf" srcId="{6617985B-7F18-40D4-B222-4098AED8207E}" destId="{0AA918FC-ED84-441A-902E-2A548AE46E7D}" srcOrd="2" destOrd="0" presId="urn:microsoft.com/office/officeart/2005/8/layout/orgChart1"/>
    <dgm:cxn modelId="{0C4FEFDA-5959-4512-90C7-A64EA822B5C0}" type="presParOf" srcId="{6617985B-7F18-40D4-B222-4098AED8207E}" destId="{EA853DC0-195A-4212-B25D-0313D2E4371B}" srcOrd="3" destOrd="0" presId="urn:microsoft.com/office/officeart/2005/8/layout/orgChart1"/>
    <dgm:cxn modelId="{45D9BD52-886B-4442-8776-A9B7E1DB860A}" type="presParOf" srcId="{EA853DC0-195A-4212-B25D-0313D2E4371B}" destId="{AED0C7C8-B815-4CD8-BFBF-C030B08C57AA}" srcOrd="0" destOrd="0" presId="urn:microsoft.com/office/officeart/2005/8/layout/orgChart1"/>
    <dgm:cxn modelId="{01CAEB64-DDF5-4C83-A865-5C76978B158C}" type="presParOf" srcId="{AED0C7C8-B815-4CD8-BFBF-C030B08C57AA}" destId="{E5A8F928-5979-45B9-8516-E7AD3549656C}" srcOrd="0" destOrd="0" presId="urn:microsoft.com/office/officeart/2005/8/layout/orgChart1"/>
    <dgm:cxn modelId="{A9622618-C6CC-4EF2-B0CC-666EF999E3AE}" type="presParOf" srcId="{AED0C7C8-B815-4CD8-BFBF-C030B08C57AA}" destId="{CEE8AFDB-D28D-49FF-90FD-0160DC5C28C3}" srcOrd="1" destOrd="0" presId="urn:microsoft.com/office/officeart/2005/8/layout/orgChart1"/>
    <dgm:cxn modelId="{DE84F96B-7DEA-4590-BB4E-9DEA8CC0754F}" type="presParOf" srcId="{EA853DC0-195A-4212-B25D-0313D2E4371B}" destId="{2189233D-20D8-480A-9968-8396DFBBD5AE}" srcOrd="1" destOrd="0" presId="urn:microsoft.com/office/officeart/2005/8/layout/orgChart1"/>
    <dgm:cxn modelId="{7656333A-2F61-4014-AE3F-C9120D1E0097}" type="presParOf" srcId="{EA853DC0-195A-4212-B25D-0313D2E4371B}" destId="{596281C2-F4A8-4E22-926C-16546AE79C35}" srcOrd="2" destOrd="0" presId="urn:microsoft.com/office/officeart/2005/8/layout/orgChart1"/>
    <dgm:cxn modelId="{1BDA2DEA-D48E-4232-84E6-B65D6CDC2D54}" type="presParOf" srcId="{3D9FF9CA-1F65-4EFE-A5DF-07D8BF87A1EB}" destId="{615ED63C-B93A-4B5F-9933-881FC0BCB6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F5244B-BC24-4FBE-9B58-5E5F5A8277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7E4388-0FE8-4A14-A817-2A35C3014BC7}">
      <dgm:prSet/>
      <dgm:spPr/>
      <dgm:t>
        <a:bodyPr/>
        <a:lstStyle/>
        <a:p>
          <a:r>
            <a:rPr lang="el-GR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dirty="0"/>
            <a:t>Python, R, Java, C, C++, Rust, …</a:t>
          </a:r>
          <a:r>
            <a:rPr lang="el-GR" dirty="0"/>
            <a:t>)</a:t>
          </a:r>
          <a:endParaRPr lang="en-US" dirty="0"/>
        </a:p>
      </dgm:t>
    </dgm:pt>
    <dgm:pt modelId="{12FA93B3-D6AB-40DB-B54D-44F5A5714D9C}" type="parTrans" cxnId="{6FE6D7C6-7F8E-4849-9705-DEEB2E967CCC}">
      <dgm:prSet/>
      <dgm:spPr/>
      <dgm:t>
        <a:bodyPr/>
        <a:lstStyle/>
        <a:p>
          <a:endParaRPr lang="en-US"/>
        </a:p>
      </dgm:t>
    </dgm:pt>
    <dgm:pt modelId="{9C17B80C-E26C-41FC-974E-15AC27EDAC53}" type="sibTrans" cxnId="{6FE6D7C6-7F8E-4849-9705-DEEB2E967CCC}">
      <dgm:prSet/>
      <dgm:spPr/>
      <dgm:t>
        <a:bodyPr/>
        <a:lstStyle/>
        <a:p>
          <a:endParaRPr lang="en-US"/>
        </a:p>
      </dgm:t>
    </dgm:pt>
    <dgm:pt modelId="{8879106D-F97A-4E87-A953-57646B26EEDC}">
      <dgm:prSet/>
      <dgm:spPr/>
      <dgm:t>
        <a:bodyPr/>
        <a:lstStyle/>
        <a:p>
          <a:r>
            <a:rPr lang="el-GR" dirty="0"/>
            <a:t>Εφαρμογές που επιτρέπουν </a:t>
          </a:r>
          <a:r>
            <a:rPr lang="en-US" dirty="0"/>
            <a:t>“out of core” </a:t>
          </a:r>
          <a:r>
            <a:rPr lang="el-GR" dirty="0"/>
            <a:t>επεξεργασία (βάσεις δεδομένων: </a:t>
          </a:r>
          <a:r>
            <a:rPr lang="en-US" dirty="0"/>
            <a:t>Oracle, DB2, </a:t>
          </a:r>
          <a:r>
            <a:rPr lang="en-US" dirty="0" err="1"/>
            <a:t>Postgress</a:t>
          </a:r>
          <a:r>
            <a:rPr lang="en-US" dirty="0"/>
            <a:t>, </a:t>
          </a:r>
          <a:r>
            <a:rPr lang="en-US" dirty="0" err="1"/>
            <a:t>MySql</a:t>
          </a:r>
          <a:r>
            <a:rPr lang="en-US" dirty="0"/>
            <a:t>, …</a:t>
          </a:r>
          <a:r>
            <a:rPr lang="el-GR" dirty="0"/>
            <a:t>)</a:t>
          </a:r>
          <a:endParaRPr lang="en-US" dirty="0"/>
        </a:p>
      </dgm:t>
    </dgm:pt>
    <dgm:pt modelId="{0335B164-3D1F-4C02-B4B6-459C31B8DB42}" type="parTrans" cxnId="{43E86409-5A13-4BEE-AC3C-5833E4B70AB8}">
      <dgm:prSet/>
      <dgm:spPr/>
      <dgm:t>
        <a:bodyPr/>
        <a:lstStyle/>
        <a:p>
          <a:endParaRPr lang="en-US"/>
        </a:p>
      </dgm:t>
    </dgm:pt>
    <dgm:pt modelId="{E8DA9475-5D52-4485-AC79-311B5A6ACAF7}" type="sibTrans" cxnId="{43E86409-5A13-4BEE-AC3C-5833E4B70AB8}">
      <dgm:prSet/>
      <dgm:spPr/>
      <dgm:t>
        <a:bodyPr/>
        <a:lstStyle/>
        <a:p>
          <a:endParaRPr lang="en-US"/>
        </a:p>
      </dgm:t>
    </dgm:pt>
    <dgm:pt modelId="{991EDC3E-25DC-4EE0-93F3-F0BC61FAC59F}">
      <dgm:prSet/>
      <dgm:spPr/>
      <dgm:t>
        <a:bodyPr/>
        <a:lstStyle/>
        <a:p>
          <a:r>
            <a:rPr lang="el-GR" dirty="0"/>
            <a:t>Εφαρμογές που μπορούν να κάνουν χρήση μεγάλου αριθμού χαμηλού κόστους υπολογιστών (</a:t>
          </a:r>
          <a:r>
            <a:rPr lang="en-US" dirty="0"/>
            <a:t>scale out</a:t>
          </a:r>
          <a:r>
            <a:rPr lang="el-GR" dirty="0"/>
            <a:t>)</a:t>
          </a:r>
          <a:endParaRPr lang="en-US" dirty="0"/>
        </a:p>
      </dgm:t>
    </dgm:pt>
    <dgm:pt modelId="{5996DA1B-1048-445D-881A-C2D2D1241347}" type="parTrans" cxnId="{BC768BD9-9242-4ACA-8D86-4F6DD6546CB1}">
      <dgm:prSet/>
      <dgm:spPr/>
      <dgm:t>
        <a:bodyPr/>
        <a:lstStyle/>
        <a:p>
          <a:endParaRPr lang="en-US"/>
        </a:p>
      </dgm:t>
    </dgm:pt>
    <dgm:pt modelId="{D24FE6F8-2137-451A-B909-01CDF2F24B3F}" type="sibTrans" cxnId="{BC768BD9-9242-4ACA-8D86-4F6DD6546CB1}">
      <dgm:prSet/>
      <dgm:spPr/>
      <dgm:t>
        <a:bodyPr/>
        <a:lstStyle/>
        <a:p>
          <a:endParaRPr lang="en-US"/>
        </a:p>
      </dgm:t>
    </dgm:pt>
    <dgm:pt modelId="{C883ED59-CA13-4D51-9DB3-4856AE46382D}" type="pres">
      <dgm:prSet presAssocID="{A9F5244B-BC24-4FBE-9B58-5E5F5A8277FC}" presName="linear" presStyleCnt="0">
        <dgm:presLayoutVars>
          <dgm:animLvl val="lvl"/>
          <dgm:resizeHandles val="exact"/>
        </dgm:presLayoutVars>
      </dgm:prSet>
      <dgm:spPr/>
    </dgm:pt>
    <dgm:pt modelId="{501A2220-733D-464F-B6A0-825BFC0638E2}" type="pres">
      <dgm:prSet presAssocID="{507E4388-0FE8-4A14-A817-2A35C3014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072FF8-9F49-4757-B2F7-0232CCFA86A1}" type="pres">
      <dgm:prSet presAssocID="{9C17B80C-E26C-41FC-974E-15AC27EDAC53}" presName="spacer" presStyleCnt="0"/>
      <dgm:spPr/>
    </dgm:pt>
    <dgm:pt modelId="{089CBEE7-00AC-4444-BDDE-34E9DAD2BAB7}" type="pres">
      <dgm:prSet presAssocID="{8879106D-F97A-4E87-A953-57646B26EE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D57C5B-A8B4-4339-94E7-3F7BC4B921AF}" type="pres">
      <dgm:prSet presAssocID="{E8DA9475-5D52-4485-AC79-311B5A6ACAF7}" presName="spacer" presStyleCnt="0"/>
      <dgm:spPr/>
    </dgm:pt>
    <dgm:pt modelId="{D0F0F8CA-C8A8-4D88-B500-7EF74B908A6D}" type="pres">
      <dgm:prSet presAssocID="{991EDC3E-25DC-4EE0-93F3-F0BC61FAC5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6409-5A13-4BEE-AC3C-5833E4B70AB8}" srcId="{A9F5244B-BC24-4FBE-9B58-5E5F5A8277FC}" destId="{8879106D-F97A-4E87-A953-57646B26EEDC}" srcOrd="1" destOrd="0" parTransId="{0335B164-3D1F-4C02-B4B6-459C31B8DB42}" sibTransId="{E8DA9475-5D52-4485-AC79-311B5A6ACAF7}"/>
    <dgm:cxn modelId="{74F4292A-BEA9-48A6-A5E1-8A919EAB440D}" type="presOf" srcId="{507E4388-0FE8-4A14-A817-2A35C3014BC7}" destId="{501A2220-733D-464F-B6A0-825BFC0638E2}" srcOrd="0" destOrd="0" presId="urn:microsoft.com/office/officeart/2005/8/layout/vList2"/>
    <dgm:cxn modelId="{7AC13D4D-810A-437E-9B2C-1C54BB720B4D}" type="presOf" srcId="{A9F5244B-BC24-4FBE-9B58-5E5F5A8277FC}" destId="{C883ED59-CA13-4D51-9DB3-4856AE46382D}" srcOrd="0" destOrd="0" presId="urn:microsoft.com/office/officeart/2005/8/layout/vList2"/>
    <dgm:cxn modelId="{EAE96EC1-E1BF-4EF2-B030-B2029CFEDCC5}" type="presOf" srcId="{8879106D-F97A-4E87-A953-57646B26EEDC}" destId="{089CBEE7-00AC-4444-BDDE-34E9DAD2BAB7}" srcOrd="0" destOrd="0" presId="urn:microsoft.com/office/officeart/2005/8/layout/vList2"/>
    <dgm:cxn modelId="{6FE6D7C6-7F8E-4849-9705-DEEB2E967CCC}" srcId="{A9F5244B-BC24-4FBE-9B58-5E5F5A8277FC}" destId="{507E4388-0FE8-4A14-A817-2A35C3014BC7}" srcOrd="0" destOrd="0" parTransId="{12FA93B3-D6AB-40DB-B54D-44F5A5714D9C}" sibTransId="{9C17B80C-E26C-41FC-974E-15AC27EDAC53}"/>
    <dgm:cxn modelId="{7EFAF9CB-C45A-4439-BC98-9F3FBBE1D0E3}" type="presOf" srcId="{991EDC3E-25DC-4EE0-93F3-F0BC61FAC59F}" destId="{D0F0F8CA-C8A8-4D88-B500-7EF74B908A6D}" srcOrd="0" destOrd="0" presId="urn:microsoft.com/office/officeart/2005/8/layout/vList2"/>
    <dgm:cxn modelId="{BC768BD9-9242-4ACA-8D86-4F6DD6546CB1}" srcId="{A9F5244B-BC24-4FBE-9B58-5E5F5A8277FC}" destId="{991EDC3E-25DC-4EE0-93F3-F0BC61FAC59F}" srcOrd="2" destOrd="0" parTransId="{5996DA1B-1048-445D-881A-C2D2D1241347}" sibTransId="{D24FE6F8-2137-451A-B909-01CDF2F24B3F}"/>
    <dgm:cxn modelId="{B4FE8CAF-0608-4BE1-B9E4-00AB5ADB13A3}" type="presParOf" srcId="{C883ED59-CA13-4D51-9DB3-4856AE46382D}" destId="{501A2220-733D-464F-B6A0-825BFC0638E2}" srcOrd="0" destOrd="0" presId="urn:microsoft.com/office/officeart/2005/8/layout/vList2"/>
    <dgm:cxn modelId="{C544993D-01E0-4255-B4A9-8F92E84EAC30}" type="presParOf" srcId="{C883ED59-CA13-4D51-9DB3-4856AE46382D}" destId="{F1072FF8-9F49-4757-B2F7-0232CCFA86A1}" srcOrd="1" destOrd="0" presId="urn:microsoft.com/office/officeart/2005/8/layout/vList2"/>
    <dgm:cxn modelId="{A223AD1D-5639-41F8-B527-928C9AEB9C8D}" type="presParOf" srcId="{C883ED59-CA13-4D51-9DB3-4856AE46382D}" destId="{089CBEE7-00AC-4444-BDDE-34E9DAD2BAB7}" srcOrd="2" destOrd="0" presId="urn:microsoft.com/office/officeart/2005/8/layout/vList2"/>
    <dgm:cxn modelId="{2D6B429A-22F1-4885-BC50-2901F7C7BA9B}" type="presParOf" srcId="{C883ED59-CA13-4D51-9DB3-4856AE46382D}" destId="{A0D57C5B-A8B4-4339-94E7-3F7BC4B921AF}" srcOrd="3" destOrd="0" presId="urn:microsoft.com/office/officeart/2005/8/layout/vList2"/>
    <dgm:cxn modelId="{2A42EB8F-66BD-49A0-9F6C-5C99D9C8A752}" type="presParOf" srcId="{C883ED59-CA13-4D51-9DB3-4856AE46382D}" destId="{D0F0F8CA-C8A8-4D88-B500-7EF74B908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14:m>
                <m:oMath xmlns:m="http://schemas.openxmlformats.org/officeDocument/2006/math">
                  <m:sSup>
                    <m:sSup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Choice>
      <mc:Fallback xmlns="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Fallback>
    </mc:AlternateConten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14:m>
                <m:oMath xmlns:m="http://schemas.openxmlformats.org/officeDocument/2006/math">
                  <m:f>
                    <m:f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den>
                  </m:f>
                </m:oMath>
              </a14:m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Choice>
      <mc:Fallback xmlns="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l-GR" b="0" i="0">
                  <a:latin typeface="Cambria Math" panose="02040503050406030204" pitchFamily="18" charset="0"/>
                </a:rPr>
                <a:t>/</a:t>
              </a:r>
              <a:r>
                <a:rPr lang="en-US" b="0" i="0">
                  <a:latin typeface="Cambria Math" panose="02040503050406030204" pitchFamily="18" charset="0"/>
                </a:rPr>
                <a:t>𝑐</a:t>
              </a:r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Fallback>
    </mc:AlternateConten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B3B6B-BBFF-4672-8079-E64DE4B09D1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dgm:pt modelId="{6761D184-32A1-4B19-A845-11B991A0778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B2781-D5DF-44F0-AB13-78FD43D89DC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977F768-43E5-4AA0-8B60-1363EDE42D96}">
      <dgm:prSet phldrT="[Κείμενο]" custT="1"/>
      <dgm:spPr/>
      <dgm:t>
        <a:bodyPr/>
        <a:lstStyle/>
        <a:p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</dgm:t>
    </dgm:pt>
    <dgm:pt modelId="{ED7B6A07-F887-4C17-A367-E6050BA5629B}" type="parTrans" cxnId="{CEF5ACA3-43AE-4459-9B9F-3A66E9202F3B}">
      <dgm:prSet/>
      <dgm:spPr/>
      <dgm:t>
        <a:bodyPr/>
        <a:lstStyle/>
        <a:p>
          <a:endParaRPr lang="el-GR"/>
        </a:p>
      </dgm:t>
    </dgm:pt>
    <dgm:pt modelId="{8FF6D778-4984-4BEE-A9CD-D7D38C39E583}" type="sibTrans" cxnId="{CEF5ACA3-43AE-4459-9B9F-3A66E9202F3B}">
      <dgm:prSet/>
      <dgm:spPr/>
      <dgm:t>
        <a:bodyPr/>
        <a:lstStyle/>
        <a:p>
          <a:endParaRPr lang="el-GR"/>
        </a:p>
      </dgm:t>
    </dgm:pt>
    <dgm:pt modelId="{EC64628D-CD78-46E2-8E9C-FA230FC31A96}">
      <dgm:prSet phldrT="[Κείμενο]" custT="1"/>
      <dgm:spPr/>
      <dgm:t>
        <a:bodyPr/>
        <a:lstStyle/>
        <a:p>
          <a:r>
            <a:rPr lang="el-GR" sz="1800" kern="1200" dirty="0"/>
            <a:t>Χειρισμός τεράστιων ποσοτήτων αδόμητων δεδομένων</a:t>
          </a:r>
        </a:p>
      </dgm:t>
    </dgm:pt>
    <dgm:pt modelId="{72356883-729F-4829-86CF-D16369955436}" type="parTrans" cxnId="{F44BA59E-1858-43F8-B9CE-4FA69FFBC230}">
      <dgm:prSet/>
      <dgm:spPr/>
      <dgm:t>
        <a:bodyPr/>
        <a:lstStyle/>
        <a:p>
          <a:endParaRPr lang="el-GR"/>
        </a:p>
      </dgm:t>
    </dgm:pt>
    <dgm:pt modelId="{C8D9A26C-183C-4AD3-896F-738DA89DE7E1}" type="sibTrans" cxnId="{F44BA59E-1858-43F8-B9CE-4FA69FFBC230}">
      <dgm:prSet/>
      <dgm:spPr/>
      <dgm:t>
        <a:bodyPr/>
        <a:lstStyle/>
        <a:p>
          <a:endParaRPr lang="el-GR"/>
        </a:p>
      </dgm:t>
    </dgm:pt>
    <dgm:pt modelId="{95C91647-5B9F-4368-A0D0-A754E03CC1CE}">
      <dgm:prSet phldrT="[Κείμενο]" custT="1"/>
      <dgm:spPr/>
      <dgm:t>
        <a:bodyPr/>
        <a:lstStyle/>
        <a:p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gm:t>
    </dgm:pt>
    <dgm:pt modelId="{6DBAC584-83A2-4E97-A62D-EE98C1E96121}" type="parTrans" cxnId="{8B949505-0EB6-4D77-8866-5D005DD46931}">
      <dgm:prSet/>
      <dgm:spPr/>
      <dgm:t>
        <a:bodyPr/>
        <a:lstStyle/>
        <a:p>
          <a:endParaRPr lang="el-GR"/>
        </a:p>
      </dgm:t>
    </dgm:pt>
    <dgm:pt modelId="{B6DE3410-F16F-4739-8AF4-CDCB9A8EFEF6}" type="sibTrans" cxnId="{8B949505-0EB6-4D77-8866-5D005DD46931}">
      <dgm:prSet/>
      <dgm:spPr/>
      <dgm:t>
        <a:bodyPr/>
        <a:lstStyle/>
        <a:p>
          <a:endParaRPr lang="el-GR"/>
        </a:p>
      </dgm:t>
    </dgm:pt>
    <dgm:pt modelId="{240DFFAA-C9CD-49A8-850A-3F84079C91CA}">
      <dgm:prSet phldrT="[Κείμενο]" custT="1"/>
      <dgm:spPr/>
      <dgm:t>
        <a:bodyPr/>
        <a:lstStyle/>
        <a:p>
          <a:r>
            <a:rPr lang="el-GR" sz="2000" b="0" i="0" dirty="0"/>
            <a:t>ΑΡΝΗΤΙΚΑ </a:t>
          </a:r>
          <a:endParaRPr lang="el-GR" sz="2000" dirty="0"/>
        </a:p>
      </dgm:t>
    </dgm:pt>
    <dgm:pt modelId="{F6265CCF-BCA6-4E52-B80A-2013212ACE97}" type="parTrans" cxnId="{6E9A8693-2B6B-48BD-8D58-A341730A5315}">
      <dgm:prSet/>
      <dgm:spPr/>
      <dgm:t>
        <a:bodyPr/>
        <a:lstStyle/>
        <a:p>
          <a:endParaRPr lang="el-GR"/>
        </a:p>
      </dgm:t>
    </dgm:pt>
    <dgm:pt modelId="{AC1F0F8B-C1A2-4A5F-96FD-1DDEE4F7475E}" type="sibTrans" cxnId="{6E9A8693-2B6B-48BD-8D58-A341730A5315}">
      <dgm:prSet/>
      <dgm:spPr/>
      <dgm:t>
        <a:bodyPr/>
        <a:lstStyle/>
        <a:p>
          <a:endParaRPr lang="el-GR"/>
        </a:p>
      </dgm:t>
    </dgm:pt>
    <dgm:pt modelId="{F3DB6329-6965-4725-962A-BA3D2D6C7404}">
      <dgm:prSet phldrT="[Κείμενο]" custT="1"/>
      <dgm:spPr/>
      <dgm:t>
        <a:bodyPr/>
        <a:lstStyle/>
        <a:p>
          <a:r>
            <a:rPr lang="el-GR" sz="1800" b="0" i="0" dirty="0"/>
            <a:t>Ασφάλεια – </a:t>
          </a:r>
          <a:r>
            <a:rPr lang="el-GR" sz="1800" b="0" i="0" dirty="0" err="1"/>
            <a:t>ιδιωτικότητα</a:t>
          </a:r>
          <a:endParaRPr lang="el-GR" sz="1800" dirty="0"/>
        </a:p>
      </dgm:t>
    </dgm:pt>
    <dgm:pt modelId="{35E836CB-5E5C-4AD9-89AB-FB2AD8B40925}" type="parTrans" cxnId="{CF87A38E-C9E6-41E7-81DC-E8477CDB0C02}">
      <dgm:prSet/>
      <dgm:spPr/>
      <dgm:t>
        <a:bodyPr/>
        <a:lstStyle/>
        <a:p>
          <a:endParaRPr lang="el-GR"/>
        </a:p>
      </dgm:t>
    </dgm:pt>
    <dgm:pt modelId="{5448CF89-F9D5-4970-BBC1-F86ACBD195F5}" type="sibTrans" cxnId="{CF87A38E-C9E6-41E7-81DC-E8477CDB0C02}">
      <dgm:prSet/>
      <dgm:spPr/>
      <dgm:t>
        <a:bodyPr/>
        <a:lstStyle/>
        <a:p>
          <a:endParaRPr lang="el-GR"/>
        </a:p>
      </dgm:t>
    </dgm:pt>
    <dgm:pt modelId="{13DCAAE8-F41E-4647-A68D-F7317CEB2ACB}">
      <dgm:prSet phldrT="[Κείμενο]" custT="1"/>
      <dgm:spPr/>
      <dgm:t>
        <a:bodyPr/>
        <a:lstStyle/>
        <a:p>
          <a:r>
            <a:rPr lang="el-GR" sz="1800" b="0" i="0" dirty="0"/>
            <a:t>Χαμηλή διαθεσιμότητα εξειδικευμένου προσωπικού</a:t>
          </a:r>
          <a:endParaRPr lang="el-GR" sz="1800" dirty="0"/>
        </a:p>
      </dgm:t>
    </dgm:pt>
    <dgm:pt modelId="{3C49DB9E-77F7-4310-8A41-F6EF2751845B}" type="parTrans" cxnId="{A8BDFC90-CD0B-4706-90EA-5A0F3B9409B4}">
      <dgm:prSet/>
      <dgm:spPr/>
      <dgm:t>
        <a:bodyPr/>
        <a:lstStyle/>
        <a:p>
          <a:endParaRPr lang="el-GR"/>
        </a:p>
      </dgm:t>
    </dgm:pt>
    <dgm:pt modelId="{617CD7A7-5A76-4A0F-844D-CCD403D2B253}" type="sibTrans" cxnId="{A8BDFC90-CD0B-4706-90EA-5A0F3B9409B4}">
      <dgm:prSet/>
      <dgm:spPr/>
      <dgm:t>
        <a:bodyPr/>
        <a:lstStyle/>
        <a:p>
          <a:endParaRPr lang="el-GR"/>
        </a:p>
      </dgm:t>
    </dgm:pt>
    <dgm:pt modelId="{4375D789-AAB0-4B4F-882B-57C10F23AACD}">
      <dgm:prSet phldrT="[Κείμενο]" custT="1"/>
      <dgm:spPr/>
      <dgm:t>
        <a:bodyPr/>
        <a:lstStyle/>
        <a:p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</dgm:t>
    </dgm:pt>
    <dgm:pt modelId="{9EA0A6A6-59FD-4FBA-ADC4-46C09AA310BD}" type="sibTrans" cxnId="{755A66D2-6953-4486-9D8C-929874E635ED}">
      <dgm:prSet/>
      <dgm:spPr/>
      <dgm:t>
        <a:bodyPr/>
        <a:lstStyle/>
        <a:p>
          <a:endParaRPr lang="el-GR"/>
        </a:p>
      </dgm:t>
    </dgm:pt>
    <dgm:pt modelId="{DF760CDD-B1AC-4C1F-9F91-F5547300026A}" type="parTrans" cxnId="{755A66D2-6953-4486-9D8C-929874E635ED}">
      <dgm:prSet/>
      <dgm:spPr/>
      <dgm:t>
        <a:bodyPr/>
        <a:lstStyle/>
        <a:p>
          <a:endParaRPr lang="el-GR"/>
        </a:p>
      </dgm:t>
    </dgm:pt>
    <dgm:pt modelId="{960BCC3B-E2EE-4035-AA8B-9AEF737295E1}" type="pres">
      <dgm:prSet presAssocID="{B67B2781-D5DF-44F0-AB13-78FD43D89DC1}" presName="compositeShape" presStyleCnt="0">
        <dgm:presLayoutVars>
          <dgm:chMax val="2"/>
          <dgm:dir/>
          <dgm:resizeHandles val="exact"/>
        </dgm:presLayoutVars>
      </dgm:prSet>
      <dgm:spPr/>
    </dgm:pt>
    <dgm:pt modelId="{9C579C54-B8A7-41CB-AC0C-066F5D72B794}" type="pres">
      <dgm:prSet presAssocID="{C977F768-43E5-4AA0-8B60-1363EDE42D96}" presName="upArrow" presStyleLbl="node1" presStyleIdx="0" presStyleCnt="2"/>
      <dgm:spPr/>
    </dgm:pt>
    <dgm:pt modelId="{2C64EDE6-A0AF-43E4-A5B0-DA3610F77890}" type="pres">
      <dgm:prSet presAssocID="{C977F768-43E5-4AA0-8B60-1363EDE42D96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4135B8E-C3E0-4DD4-8E06-428818C29F13}" type="pres">
      <dgm:prSet presAssocID="{240DFFAA-C9CD-49A8-850A-3F84079C91CA}" presName="downArrow" presStyleLbl="node1" presStyleIdx="1" presStyleCnt="2"/>
      <dgm:spPr/>
    </dgm:pt>
    <dgm:pt modelId="{26DA16A8-0BDA-48C3-8CC3-18E774996ADA}" type="pres">
      <dgm:prSet presAssocID="{240DFFAA-C9CD-49A8-850A-3F84079C91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8B949505-0EB6-4D77-8866-5D005DD46931}" srcId="{C977F768-43E5-4AA0-8B60-1363EDE42D96}" destId="{95C91647-5B9F-4368-A0D0-A754E03CC1CE}" srcOrd="2" destOrd="0" parTransId="{6DBAC584-83A2-4E97-A62D-EE98C1E96121}" sibTransId="{B6DE3410-F16F-4739-8AF4-CDCB9A8EFEF6}"/>
    <dgm:cxn modelId="{7850982E-0B3B-4653-AE66-931497F2BFA7}" type="presOf" srcId="{C977F768-43E5-4AA0-8B60-1363EDE42D96}" destId="{2C64EDE6-A0AF-43E4-A5B0-DA3610F77890}" srcOrd="0" destOrd="0" presId="urn:microsoft.com/office/officeart/2005/8/layout/arrow4"/>
    <dgm:cxn modelId="{7BE95584-C974-47EB-A66D-D064EC8486B8}" type="presOf" srcId="{13DCAAE8-F41E-4647-A68D-F7317CEB2ACB}" destId="{26DA16A8-0BDA-48C3-8CC3-18E774996ADA}" srcOrd="0" destOrd="2" presId="urn:microsoft.com/office/officeart/2005/8/layout/arrow4"/>
    <dgm:cxn modelId="{CF87A38E-C9E6-41E7-81DC-E8477CDB0C02}" srcId="{240DFFAA-C9CD-49A8-850A-3F84079C91CA}" destId="{F3DB6329-6965-4725-962A-BA3D2D6C7404}" srcOrd="0" destOrd="0" parTransId="{35E836CB-5E5C-4AD9-89AB-FB2AD8B40925}" sibTransId="{5448CF89-F9D5-4970-BBC1-F86ACBD195F5}"/>
    <dgm:cxn modelId="{A8BDFC90-CD0B-4706-90EA-5A0F3B9409B4}" srcId="{240DFFAA-C9CD-49A8-850A-3F84079C91CA}" destId="{13DCAAE8-F41E-4647-A68D-F7317CEB2ACB}" srcOrd="1" destOrd="0" parTransId="{3C49DB9E-77F7-4310-8A41-F6EF2751845B}" sibTransId="{617CD7A7-5A76-4A0F-844D-CCD403D2B253}"/>
    <dgm:cxn modelId="{6E9A8693-2B6B-48BD-8D58-A341730A5315}" srcId="{B67B2781-D5DF-44F0-AB13-78FD43D89DC1}" destId="{240DFFAA-C9CD-49A8-850A-3F84079C91CA}" srcOrd="1" destOrd="0" parTransId="{F6265CCF-BCA6-4E52-B80A-2013212ACE97}" sibTransId="{AC1F0F8B-C1A2-4A5F-96FD-1DDEE4F7475E}"/>
    <dgm:cxn modelId="{F44BA59E-1858-43F8-B9CE-4FA69FFBC230}" srcId="{C977F768-43E5-4AA0-8B60-1363EDE42D96}" destId="{EC64628D-CD78-46E2-8E9C-FA230FC31A96}" srcOrd="1" destOrd="0" parTransId="{72356883-729F-4829-86CF-D16369955436}" sibTransId="{C8D9A26C-183C-4AD3-896F-738DA89DE7E1}"/>
    <dgm:cxn modelId="{CEF5ACA3-43AE-4459-9B9F-3A66E9202F3B}" srcId="{B67B2781-D5DF-44F0-AB13-78FD43D89DC1}" destId="{C977F768-43E5-4AA0-8B60-1363EDE42D96}" srcOrd="0" destOrd="0" parTransId="{ED7B6A07-F887-4C17-A367-E6050BA5629B}" sibTransId="{8FF6D778-4984-4BEE-A9CD-D7D38C39E583}"/>
    <dgm:cxn modelId="{CF8F7FAE-3599-48EA-BD1D-5F001E310178}" type="presOf" srcId="{F3DB6329-6965-4725-962A-BA3D2D6C7404}" destId="{26DA16A8-0BDA-48C3-8CC3-18E774996ADA}" srcOrd="0" destOrd="1" presId="urn:microsoft.com/office/officeart/2005/8/layout/arrow4"/>
    <dgm:cxn modelId="{ED3DABBA-9543-473E-BF0A-4953BF7F3E74}" type="presOf" srcId="{4375D789-AAB0-4B4F-882B-57C10F23AACD}" destId="{2C64EDE6-A0AF-43E4-A5B0-DA3610F77890}" srcOrd="0" destOrd="1" presId="urn:microsoft.com/office/officeart/2005/8/layout/arrow4"/>
    <dgm:cxn modelId="{639198CB-7945-42FF-A574-995FBF388CD0}" type="presOf" srcId="{240DFFAA-C9CD-49A8-850A-3F84079C91CA}" destId="{26DA16A8-0BDA-48C3-8CC3-18E774996ADA}" srcOrd="0" destOrd="0" presId="urn:microsoft.com/office/officeart/2005/8/layout/arrow4"/>
    <dgm:cxn modelId="{46A678CD-720E-40BC-AC45-2C7050987792}" type="presOf" srcId="{EC64628D-CD78-46E2-8E9C-FA230FC31A96}" destId="{2C64EDE6-A0AF-43E4-A5B0-DA3610F77890}" srcOrd="0" destOrd="2" presId="urn:microsoft.com/office/officeart/2005/8/layout/arrow4"/>
    <dgm:cxn modelId="{3C9DBECF-1969-41B1-A9D8-D8A5F0E7F152}" type="presOf" srcId="{B67B2781-D5DF-44F0-AB13-78FD43D89DC1}" destId="{960BCC3B-E2EE-4035-AA8B-9AEF737295E1}" srcOrd="0" destOrd="0" presId="urn:microsoft.com/office/officeart/2005/8/layout/arrow4"/>
    <dgm:cxn modelId="{755A66D2-6953-4486-9D8C-929874E635ED}" srcId="{C977F768-43E5-4AA0-8B60-1363EDE42D96}" destId="{4375D789-AAB0-4B4F-882B-57C10F23AACD}" srcOrd="0" destOrd="0" parTransId="{DF760CDD-B1AC-4C1F-9F91-F5547300026A}" sibTransId="{9EA0A6A6-59FD-4FBA-ADC4-46C09AA310BD}"/>
    <dgm:cxn modelId="{9F514AD9-A4A9-44D1-9DA3-F2E75ABCE9DD}" type="presOf" srcId="{95C91647-5B9F-4368-A0D0-A754E03CC1CE}" destId="{2C64EDE6-A0AF-43E4-A5B0-DA3610F77890}" srcOrd="0" destOrd="3" presId="urn:microsoft.com/office/officeart/2005/8/layout/arrow4"/>
    <dgm:cxn modelId="{A1CE2615-1BCA-4206-A6FF-94D888BBB230}" type="presParOf" srcId="{960BCC3B-E2EE-4035-AA8B-9AEF737295E1}" destId="{9C579C54-B8A7-41CB-AC0C-066F5D72B794}" srcOrd="0" destOrd="0" presId="urn:microsoft.com/office/officeart/2005/8/layout/arrow4"/>
    <dgm:cxn modelId="{78D15179-5F3E-4620-9F8B-40482EC7CA64}" type="presParOf" srcId="{960BCC3B-E2EE-4035-AA8B-9AEF737295E1}" destId="{2C64EDE6-A0AF-43E4-A5B0-DA3610F77890}" srcOrd="1" destOrd="0" presId="urn:microsoft.com/office/officeart/2005/8/layout/arrow4"/>
    <dgm:cxn modelId="{4061235E-4BCF-4985-833D-6559E20BA2B2}" type="presParOf" srcId="{960BCC3B-E2EE-4035-AA8B-9AEF737295E1}" destId="{E4135B8E-C3E0-4DD4-8E06-428818C29F13}" srcOrd="2" destOrd="0" presId="urn:microsoft.com/office/officeart/2005/8/layout/arrow4"/>
    <dgm:cxn modelId="{58AB1F2B-6336-42B3-9931-ED737F32C423}" type="presParOf" srcId="{960BCC3B-E2EE-4035-AA8B-9AEF737295E1}" destId="{26DA16A8-0BDA-48C3-8CC3-18E774996AD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1012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64222" y="1075497"/>
        <a:ext cx="2031736" cy="2200342"/>
      </dsp:txXfrm>
    </dsp:sp>
    <dsp:sp modelId="{43F9CC3A-429B-4C2D-B2D1-30FDD4B22F47}">
      <dsp:nvSpPr>
        <dsp:cNvPr id="0" name=""/>
        <dsp:cNvSpPr/>
      </dsp:nvSpPr>
      <dsp:spPr>
        <a:xfrm>
          <a:off x="2374984" y="1908057"/>
          <a:ext cx="457529" cy="535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74984" y="2015101"/>
        <a:ext cx="320270" cy="321134"/>
      </dsp:txXfrm>
    </dsp:sp>
    <dsp:sp modelId="{7BE2394A-F709-4A0B-811E-069133B2C146}">
      <dsp:nvSpPr>
        <dsp:cNvPr id="0" name=""/>
        <dsp:cNvSpPr/>
      </dsp:nvSpPr>
      <dsp:spPr>
        <a:xfrm>
          <a:off x="3022431" y="1012287"/>
          <a:ext cx="2158156" cy="2326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Περισσότερες επιχειρήσεις έχουν πλέον τη δυνατότητα να διαχειρίζονται </a:t>
          </a:r>
          <a:r>
            <a:rPr lang="en-US" sz="1800" kern="1200" dirty="0"/>
            <a:t>Big Data</a:t>
          </a:r>
          <a:endParaRPr lang="el-GR" sz="1800" kern="1200" dirty="0"/>
        </a:p>
      </dsp:txBody>
      <dsp:txXfrm>
        <a:off x="3085641" y="1075497"/>
        <a:ext cx="2031736" cy="22003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AC02C-27DC-42F7-97EA-4BAFB1F98F12}">
      <dsp:nvSpPr>
        <dsp:cNvPr id="0" name=""/>
        <dsp:cNvSpPr/>
      </dsp:nvSpPr>
      <dsp:spPr>
        <a:xfrm>
          <a:off x="0" y="2175669"/>
          <a:ext cx="1140748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53B14-397D-4588-A7DB-29001CF698C8}">
      <dsp:nvSpPr>
        <dsp:cNvPr id="0" name=""/>
        <dsp:cNvSpPr/>
      </dsp:nvSpPr>
      <dsp:spPr>
        <a:xfrm rot="8100000">
          <a:off x="68571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0FEEE-A576-4D1C-A960-8506093915CC}">
      <dsp:nvSpPr>
        <dsp:cNvPr id="0" name=""/>
        <dsp:cNvSpPr/>
      </dsp:nvSpPr>
      <dsp:spPr>
        <a:xfrm>
          <a:off x="104119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AA0A4-31D4-4E9C-96FF-179DC8A98DF0}">
      <dsp:nvSpPr>
        <dsp:cNvPr id="0" name=""/>
        <dsp:cNvSpPr/>
      </dsp:nvSpPr>
      <dsp:spPr>
        <a:xfrm>
          <a:off x="454837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UC Berkeley AMPlab</a:t>
          </a:r>
        </a:p>
      </dsp:txBody>
      <dsp:txXfrm>
        <a:off x="454837" y="887672"/>
        <a:ext cx="2372452" cy="1287996"/>
      </dsp:txXfrm>
    </dsp:sp>
    <dsp:sp modelId="{7F9C5A4F-CB8B-42C5-8335-B031AEF714E9}">
      <dsp:nvSpPr>
        <dsp:cNvPr id="0" name=""/>
        <dsp:cNvSpPr/>
      </dsp:nvSpPr>
      <dsp:spPr>
        <a:xfrm>
          <a:off x="454837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2009</a:t>
          </a:r>
        </a:p>
      </dsp:txBody>
      <dsp:txXfrm>
        <a:off x="454837" y="435133"/>
        <a:ext cx="2372452" cy="452539"/>
      </dsp:txXfrm>
    </dsp:sp>
    <dsp:sp modelId="{16300954-1258-4F70-8A95-7CD3EB239805}">
      <dsp:nvSpPr>
        <dsp:cNvPr id="0" name=""/>
        <dsp:cNvSpPr/>
      </dsp:nvSpPr>
      <dsp:spPr>
        <a:xfrm>
          <a:off x="228567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9C219-0CE5-4404-B05E-F2F3B89A28CB}">
      <dsp:nvSpPr>
        <dsp:cNvPr id="0" name=""/>
        <dsp:cNvSpPr/>
      </dsp:nvSpPr>
      <dsp:spPr>
        <a:xfrm>
          <a:off x="187034" y="2134940"/>
          <a:ext cx="81457" cy="814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E092-CFB6-4746-B823-860B6BC5614C}">
      <dsp:nvSpPr>
        <dsp:cNvPr id="0" name=""/>
        <dsp:cNvSpPr/>
      </dsp:nvSpPr>
      <dsp:spPr>
        <a:xfrm rot="18900000">
          <a:off x="1492656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77810-F83D-4BE1-B4EC-000CD165D80D}">
      <dsp:nvSpPr>
        <dsp:cNvPr id="0" name=""/>
        <dsp:cNvSpPr/>
      </dsp:nvSpPr>
      <dsp:spPr>
        <a:xfrm>
          <a:off x="1528205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1092B-CEA6-4811-B46A-5FE207CE0165}">
      <dsp:nvSpPr>
        <dsp:cNvPr id="0" name=""/>
        <dsp:cNvSpPr/>
      </dsp:nvSpPr>
      <dsp:spPr>
        <a:xfrm>
          <a:off x="1878923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Research Paper (Matei Zaharia, …)</a:t>
          </a:r>
        </a:p>
      </dsp:txBody>
      <dsp:txXfrm>
        <a:off x="1878923" y="2175669"/>
        <a:ext cx="2372452" cy="1287996"/>
      </dsp:txXfrm>
    </dsp:sp>
    <dsp:sp modelId="{D5BCC6AA-D156-4E81-AA68-277AB685F46C}">
      <dsp:nvSpPr>
        <dsp:cNvPr id="0" name=""/>
        <dsp:cNvSpPr/>
      </dsp:nvSpPr>
      <dsp:spPr>
        <a:xfrm>
          <a:off x="1878923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2010</a:t>
          </a:r>
        </a:p>
      </dsp:txBody>
      <dsp:txXfrm>
        <a:off x="1878923" y="3463665"/>
        <a:ext cx="2372452" cy="452539"/>
      </dsp:txXfrm>
    </dsp:sp>
    <dsp:sp modelId="{A58D1206-54FA-44A3-BFBA-0F6A708AB252}">
      <dsp:nvSpPr>
        <dsp:cNvPr id="0" name=""/>
        <dsp:cNvSpPr/>
      </dsp:nvSpPr>
      <dsp:spPr>
        <a:xfrm>
          <a:off x="1652653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AD80F-38E9-42F0-881E-F4B2F01100FA}">
      <dsp:nvSpPr>
        <dsp:cNvPr id="0" name=""/>
        <dsp:cNvSpPr/>
      </dsp:nvSpPr>
      <dsp:spPr>
        <a:xfrm>
          <a:off x="1611120" y="2134940"/>
          <a:ext cx="81457" cy="81457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14A5D-ED43-4E29-9AA6-E4FE8E1A67C9}">
      <dsp:nvSpPr>
        <dsp:cNvPr id="0" name=""/>
        <dsp:cNvSpPr/>
      </dsp:nvSpPr>
      <dsp:spPr>
        <a:xfrm rot="8100000">
          <a:off x="2916742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AFCE9-C603-40BD-9AE2-47F3DBE89C4F}">
      <dsp:nvSpPr>
        <dsp:cNvPr id="0" name=""/>
        <dsp:cNvSpPr/>
      </dsp:nvSpPr>
      <dsp:spPr>
        <a:xfrm>
          <a:off x="2952290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5C8AC-9C7E-4139-A06E-183E88F266CA}">
      <dsp:nvSpPr>
        <dsp:cNvPr id="0" name=""/>
        <dsp:cNvSpPr/>
      </dsp:nvSpPr>
      <dsp:spPr>
        <a:xfrm>
          <a:off x="3303008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First release</a:t>
          </a:r>
        </a:p>
      </dsp:txBody>
      <dsp:txXfrm>
        <a:off x="3303008" y="887672"/>
        <a:ext cx="2372452" cy="1287996"/>
      </dsp:txXfrm>
    </dsp:sp>
    <dsp:sp modelId="{D9B7C702-946C-4534-BD4B-0919F570252C}">
      <dsp:nvSpPr>
        <dsp:cNvPr id="0" name=""/>
        <dsp:cNvSpPr/>
      </dsp:nvSpPr>
      <dsp:spPr>
        <a:xfrm>
          <a:off x="3303008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2011</a:t>
          </a:r>
        </a:p>
      </dsp:txBody>
      <dsp:txXfrm>
        <a:off x="3303008" y="435133"/>
        <a:ext cx="2372452" cy="452539"/>
      </dsp:txXfrm>
    </dsp:sp>
    <dsp:sp modelId="{DB0D346D-3FDA-4206-9549-F3C2758E1DAA}">
      <dsp:nvSpPr>
        <dsp:cNvPr id="0" name=""/>
        <dsp:cNvSpPr/>
      </dsp:nvSpPr>
      <dsp:spPr>
        <a:xfrm>
          <a:off x="3076739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EC8AA-FE85-4DD2-B4C0-1BFF6E309F74}">
      <dsp:nvSpPr>
        <dsp:cNvPr id="0" name=""/>
        <dsp:cNvSpPr/>
      </dsp:nvSpPr>
      <dsp:spPr>
        <a:xfrm>
          <a:off x="3035205" y="2134940"/>
          <a:ext cx="81457" cy="8145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5877E-9385-4B84-BE7F-E69AF487E47B}">
      <dsp:nvSpPr>
        <dsp:cNvPr id="0" name=""/>
        <dsp:cNvSpPr/>
      </dsp:nvSpPr>
      <dsp:spPr>
        <a:xfrm rot="18900000">
          <a:off x="4340828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23FB3-39CD-417E-9597-397A2A2435A2}">
      <dsp:nvSpPr>
        <dsp:cNvPr id="0" name=""/>
        <dsp:cNvSpPr/>
      </dsp:nvSpPr>
      <dsp:spPr>
        <a:xfrm>
          <a:off x="4376376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731DD-A0E7-4E3E-83B1-B11E9387E3F8}">
      <dsp:nvSpPr>
        <dsp:cNvPr id="0" name=""/>
        <dsp:cNvSpPr/>
      </dsp:nvSpPr>
      <dsp:spPr>
        <a:xfrm>
          <a:off x="4727094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AMPlab</a:t>
          </a:r>
          <a:r>
            <a:rPr lang="en-US" sz="1500" kern="1200" dirty="0"/>
            <a:t> </a:t>
          </a:r>
          <a:r>
            <a:rPr lang="el-GR" sz="1500" kern="1200" dirty="0">
              <a:sym typeface="Wingdings" panose="05000000000000000000" pitchFamily="2" charset="2"/>
            </a:rPr>
            <a:t></a:t>
          </a:r>
          <a:r>
            <a:rPr lang="en-US" sz="1500" kern="1200" dirty="0"/>
            <a:t> Databricks</a:t>
          </a:r>
        </a:p>
      </dsp:txBody>
      <dsp:txXfrm>
        <a:off x="4727094" y="2175669"/>
        <a:ext cx="2372452" cy="1287996"/>
      </dsp:txXfrm>
    </dsp:sp>
    <dsp:sp modelId="{0328755C-9694-4709-A0F2-9FC887F55CCF}">
      <dsp:nvSpPr>
        <dsp:cNvPr id="0" name=""/>
        <dsp:cNvSpPr/>
      </dsp:nvSpPr>
      <dsp:spPr>
        <a:xfrm>
          <a:off x="4727094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2013</a:t>
          </a:r>
        </a:p>
      </dsp:txBody>
      <dsp:txXfrm>
        <a:off x="4727094" y="3463665"/>
        <a:ext cx="2372452" cy="452539"/>
      </dsp:txXfrm>
    </dsp:sp>
    <dsp:sp modelId="{10F6DA1D-1559-472E-A73F-C24E8226CA80}">
      <dsp:nvSpPr>
        <dsp:cNvPr id="0" name=""/>
        <dsp:cNvSpPr/>
      </dsp:nvSpPr>
      <dsp:spPr>
        <a:xfrm>
          <a:off x="450082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418B42-A185-4660-9490-A5CC802B5F2B}">
      <dsp:nvSpPr>
        <dsp:cNvPr id="0" name=""/>
        <dsp:cNvSpPr/>
      </dsp:nvSpPr>
      <dsp:spPr>
        <a:xfrm>
          <a:off x="4459291" y="2134940"/>
          <a:ext cx="81457" cy="8145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75BEE-754B-491B-965B-5F3E415D53D1}">
      <dsp:nvSpPr>
        <dsp:cNvPr id="0" name=""/>
        <dsp:cNvSpPr/>
      </dsp:nvSpPr>
      <dsp:spPr>
        <a:xfrm rot="8100000">
          <a:off x="5764913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08B14-92B2-43F0-AE21-16F56CEF5AFC}">
      <dsp:nvSpPr>
        <dsp:cNvPr id="0" name=""/>
        <dsp:cNvSpPr/>
      </dsp:nvSpPr>
      <dsp:spPr>
        <a:xfrm>
          <a:off x="5800462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1A7F-A5DA-4218-85E5-91F86EE033A8}">
      <dsp:nvSpPr>
        <dsp:cNvPr id="0" name=""/>
        <dsp:cNvSpPr/>
      </dsp:nvSpPr>
      <dsp:spPr>
        <a:xfrm>
          <a:off x="6151179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1.0</a:t>
          </a:r>
        </a:p>
      </dsp:txBody>
      <dsp:txXfrm>
        <a:off x="6151179" y="887672"/>
        <a:ext cx="2372452" cy="1287996"/>
      </dsp:txXfrm>
    </dsp:sp>
    <dsp:sp modelId="{E01CA780-CD40-46AE-9A44-D55717E83D61}">
      <dsp:nvSpPr>
        <dsp:cNvPr id="0" name=""/>
        <dsp:cNvSpPr/>
      </dsp:nvSpPr>
      <dsp:spPr>
        <a:xfrm>
          <a:off x="6151179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2014</a:t>
          </a:r>
        </a:p>
      </dsp:txBody>
      <dsp:txXfrm>
        <a:off x="6151179" y="435133"/>
        <a:ext cx="2372452" cy="452539"/>
      </dsp:txXfrm>
    </dsp:sp>
    <dsp:sp modelId="{84B30622-5115-41E1-9A5C-C072C15E70DB}">
      <dsp:nvSpPr>
        <dsp:cNvPr id="0" name=""/>
        <dsp:cNvSpPr/>
      </dsp:nvSpPr>
      <dsp:spPr>
        <a:xfrm>
          <a:off x="592491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2FB84-350E-4A0B-9EEC-2165F9381DD6}">
      <dsp:nvSpPr>
        <dsp:cNvPr id="0" name=""/>
        <dsp:cNvSpPr/>
      </dsp:nvSpPr>
      <dsp:spPr>
        <a:xfrm>
          <a:off x="5883376" y="2134940"/>
          <a:ext cx="81457" cy="8145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F44A8-E19F-45EF-BB60-401FBC7112CA}">
      <dsp:nvSpPr>
        <dsp:cNvPr id="0" name=""/>
        <dsp:cNvSpPr/>
      </dsp:nvSpPr>
      <dsp:spPr>
        <a:xfrm rot="18900000">
          <a:off x="7188999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E18A9-7E8B-48EA-B902-4EA5B847C4FD}">
      <dsp:nvSpPr>
        <dsp:cNvPr id="0" name=""/>
        <dsp:cNvSpPr/>
      </dsp:nvSpPr>
      <dsp:spPr>
        <a:xfrm>
          <a:off x="7224547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2BB4C-8E61-403B-A8ED-13A9BAAB5813}">
      <dsp:nvSpPr>
        <dsp:cNvPr id="0" name=""/>
        <dsp:cNvSpPr/>
      </dsp:nvSpPr>
      <dsp:spPr>
        <a:xfrm>
          <a:off x="7575265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2.0</a:t>
          </a:r>
        </a:p>
      </dsp:txBody>
      <dsp:txXfrm>
        <a:off x="7575265" y="2175669"/>
        <a:ext cx="2372452" cy="1287996"/>
      </dsp:txXfrm>
    </dsp:sp>
    <dsp:sp modelId="{82D939E5-908D-4D4F-B934-6DD7C24AB89C}">
      <dsp:nvSpPr>
        <dsp:cNvPr id="0" name=""/>
        <dsp:cNvSpPr/>
      </dsp:nvSpPr>
      <dsp:spPr>
        <a:xfrm>
          <a:off x="7575265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2016</a:t>
          </a:r>
        </a:p>
      </dsp:txBody>
      <dsp:txXfrm>
        <a:off x="7575265" y="3463665"/>
        <a:ext cx="2372452" cy="452539"/>
      </dsp:txXfrm>
    </dsp:sp>
    <dsp:sp modelId="{6280A98F-86E6-4506-8AB8-42C654F40F5C}">
      <dsp:nvSpPr>
        <dsp:cNvPr id="0" name=""/>
        <dsp:cNvSpPr/>
      </dsp:nvSpPr>
      <dsp:spPr>
        <a:xfrm>
          <a:off x="7348996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C0C5B-158F-40B2-BF8C-212F27416286}">
      <dsp:nvSpPr>
        <dsp:cNvPr id="0" name=""/>
        <dsp:cNvSpPr/>
      </dsp:nvSpPr>
      <dsp:spPr>
        <a:xfrm>
          <a:off x="7307462" y="2134940"/>
          <a:ext cx="81457" cy="81457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5554-B8EE-4FC6-AEE6-75BF4CDCAD47}">
      <dsp:nvSpPr>
        <dsp:cNvPr id="0" name=""/>
        <dsp:cNvSpPr/>
      </dsp:nvSpPr>
      <dsp:spPr>
        <a:xfrm rot="8100000">
          <a:off x="8613084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438F3-0D8A-4104-B4FD-1273BBC77010}">
      <dsp:nvSpPr>
        <dsp:cNvPr id="0" name=""/>
        <dsp:cNvSpPr/>
      </dsp:nvSpPr>
      <dsp:spPr>
        <a:xfrm>
          <a:off x="8648633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463A1-3E3F-469A-9C94-EC7DA1A900D3}">
      <dsp:nvSpPr>
        <dsp:cNvPr id="0" name=""/>
        <dsp:cNvSpPr/>
      </dsp:nvSpPr>
      <dsp:spPr>
        <a:xfrm>
          <a:off x="8999351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3.0</a:t>
          </a:r>
        </a:p>
      </dsp:txBody>
      <dsp:txXfrm>
        <a:off x="8999351" y="887672"/>
        <a:ext cx="2372452" cy="1287996"/>
      </dsp:txXfrm>
    </dsp:sp>
    <dsp:sp modelId="{5490A29B-468A-4E90-89D1-917F9CF91B4D}">
      <dsp:nvSpPr>
        <dsp:cNvPr id="0" name=""/>
        <dsp:cNvSpPr/>
      </dsp:nvSpPr>
      <dsp:spPr>
        <a:xfrm>
          <a:off x="8999351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2020</a:t>
          </a:r>
        </a:p>
      </dsp:txBody>
      <dsp:txXfrm>
        <a:off x="8999351" y="435133"/>
        <a:ext cx="2372452" cy="452539"/>
      </dsp:txXfrm>
    </dsp:sp>
    <dsp:sp modelId="{96ED76E5-E512-4E0C-9FA4-0235160EA7F3}">
      <dsp:nvSpPr>
        <dsp:cNvPr id="0" name=""/>
        <dsp:cNvSpPr/>
      </dsp:nvSpPr>
      <dsp:spPr>
        <a:xfrm>
          <a:off x="8773081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C8290-9682-4359-8950-A2648D1C99D1}">
      <dsp:nvSpPr>
        <dsp:cNvPr id="0" name=""/>
        <dsp:cNvSpPr/>
      </dsp:nvSpPr>
      <dsp:spPr>
        <a:xfrm>
          <a:off x="8731548" y="2134940"/>
          <a:ext cx="81457" cy="8145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918FC-ED84-441A-902E-2A548AE46E7D}">
      <dsp:nvSpPr>
        <dsp:cNvPr id="0" name=""/>
        <dsp:cNvSpPr/>
      </dsp:nvSpPr>
      <dsp:spPr>
        <a:xfrm>
          <a:off x="5257800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90"/>
              </a:lnTo>
              <a:lnTo>
                <a:pt x="2174490" y="377390"/>
              </a:lnTo>
              <a:lnTo>
                <a:pt x="217449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6DC7-42AC-427A-9AD2-7BA8409DD164}">
      <dsp:nvSpPr>
        <dsp:cNvPr id="0" name=""/>
        <dsp:cNvSpPr/>
      </dsp:nvSpPr>
      <dsp:spPr>
        <a:xfrm>
          <a:off x="3083309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2174490" y="0"/>
              </a:moveTo>
              <a:lnTo>
                <a:pt x="2174490" y="377390"/>
              </a:lnTo>
              <a:lnTo>
                <a:pt x="0" y="377390"/>
              </a:lnTo>
              <a:lnTo>
                <a:pt x="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ECB02-0310-4C43-B7F2-815CCB4341C3}">
      <dsp:nvSpPr>
        <dsp:cNvPr id="0" name=""/>
        <dsp:cNvSpPr/>
      </dsp:nvSpPr>
      <dsp:spPr>
        <a:xfrm>
          <a:off x="3460700" y="1178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Διαθέσιμα </a:t>
          </a:r>
          <a:r>
            <a:rPr lang="en-US" sz="2600" kern="1200" dirty="0"/>
            <a:t>APIs</a:t>
          </a:r>
          <a:endParaRPr lang="el-GR" sz="2600" kern="1200" dirty="0"/>
        </a:p>
      </dsp:txBody>
      <dsp:txXfrm>
        <a:off x="3460700" y="1178"/>
        <a:ext cx="3594199" cy="1797099"/>
      </dsp:txXfrm>
    </dsp:sp>
    <dsp:sp modelId="{3C93C9CD-C57F-4FDC-A8B0-01DF461EA04E}">
      <dsp:nvSpPr>
        <dsp:cNvPr id="0" name=""/>
        <dsp:cNvSpPr/>
      </dsp:nvSpPr>
      <dsp:spPr>
        <a:xfrm>
          <a:off x="1286209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Χαμηλού επιπέδου</a:t>
          </a: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RDDs</a:t>
          </a:r>
        </a:p>
      </dsp:txBody>
      <dsp:txXfrm>
        <a:off x="1286209" y="2553059"/>
        <a:ext cx="3594199" cy="1797099"/>
      </dsp:txXfrm>
    </dsp:sp>
    <dsp:sp modelId="{E5A8F928-5979-45B9-8516-E7AD3549656C}">
      <dsp:nvSpPr>
        <dsp:cNvPr id="0" name=""/>
        <dsp:cNvSpPr/>
      </dsp:nvSpPr>
      <dsp:spPr>
        <a:xfrm>
          <a:off x="5635190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Υψηλού επιπέδου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Datasets, </a:t>
          </a:r>
          <a:r>
            <a:rPr lang="en-US" sz="2600" kern="1200" dirty="0" err="1"/>
            <a:t>Dataframes</a:t>
          </a:r>
          <a:r>
            <a:rPr lang="en-US" sz="2600" kern="1200" dirty="0"/>
            <a:t>, SQL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	</a:t>
          </a:r>
          <a:endParaRPr lang="el-GR" sz="2600" kern="1200" dirty="0"/>
        </a:p>
      </dsp:txBody>
      <dsp:txXfrm>
        <a:off x="5635190" y="2553059"/>
        <a:ext cx="3594199" cy="1797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A2220-733D-464F-B6A0-825BFC0638E2}">
      <dsp:nvSpPr>
        <dsp:cNvPr id="0" name=""/>
        <dsp:cNvSpPr/>
      </dsp:nvSpPr>
      <dsp:spPr>
        <a:xfrm>
          <a:off x="0" y="37687"/>
          <a:ext cx="62690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sz="2500" kern="1200" dirty="0"/>
            <a:t>Python, R, Java, C, C++, Rust,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24787"/>
        <a:ext cx="6094838" cy="1610050"/>
      </dsp:txXfrm>
    </dsp:sp>
    <dsp:sp modelId="{089CBEE7-00AC-4444-BDDE-34E9DAD2BAB7}">
      <dsp:nvSpPr>
        <dsp:cNvPr id="0" name=""/>
        <dsp:cNvSpPr/>
      </dsp:nvSpPr>
      <dsp:spPr>
        <a:xfrm>
          <a:off x="0" y="1893937"/>
          <a:ext cx="6269038" cy="1784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επιτρέπουν </a:t>
          </a:r>
          <a:r>
            <a:rPr lang="en-US" sz="2500" kern="1200" dirty="0"/>
            <a:t>“out of core” </a:t>
          </a:r>
          <a:r>
            <a:rPr lang="el-GR" sz="2500" kern="1200" dirty="0"/>
            <a:t>επεξεργασία (βάσεις δεδομένων: </a:t>
          </a:r>
          <a:r>
            <a:rPr lang="en-US" sz="2500" kern="1200" dirty="0"/>
            <a:t>Oracle, DB2, </a:t>
          </a:r>
          <a:r>
            <a:rPr lang="en-US" sz="2500" kern="1200" dirty="0" err="1"/>
            <a:t>Postgress</a:t>
          </a:r>
          <a:r>
            <a:rPr lang="en-US" sz="2500" kern="1200" dirty="0"/>
            <a:t>, </a:t>
          </a:r>
          <a:r>
            <a:rPr lang="en-US" sz="2500" kern="1200" dirty="0" err="1"/>
            <a:t>MySql</a:t>
          </a:r>
          <a:r>
            <a:rPr lang="en-US" sz="2500" kern="1200" dirty="0"/>
            <a:t>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981037"/>
        <a:ext cx="6094838" cy="1610050"/>
      </dsp:txXfrm>
    </dsp:sp>
    <dsp:sp modelId="{D0F0F8CA-C8A8-4D88-B500-7EF74B908A6D}">
      <dsp:nvSpPr>
        <dsp:cNvPr id="0" name=""/>
        <dsp:cNvSpPr/>
      </dsp:nvSpPr>
      <dsp:spPr>
        <a:xfrm>
          <a:off x="0" y="3750187"/>
          <a:ext cx="6269038" cy="1784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μπορούν να κάνουν χρήση μεγάλου αριθμού χαμηλού κόστους υπολογιστών (</a:t>
          </a:r>
          <a:r>
            <a:rPr lang="en-US" sz="2500" kern="1200" dirty="0"/>
            <a:t>scale out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3837287"/>
        <a:ext cx="6094838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EEA7-DCD3-4A3C-AF37-B785E1CFAD74}">
      <dsp:nvSpPr>
        <dsp:cNvPr id="0" name=""/>
        <dsp:cNvSpPr/>
      </dsp:nvSpPr>
      <dsp:spPr>
        <a:xfrm>
          <a:off x="0" y="22090"/>
          <a:ext cx="6559049" cy="19180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παρελθόν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:r>
            <a:rPr lang="el-GR" sz="2000" kern="1200" dirty="0" err="1"/>
            <a:t>πολυωνυμικό</a:t>
          </a:r>
          <a:r>
            <a:rPr lang="el-GR" sz="2000" kern="1200" dirty="0"/>
            <a:t> χρόνο (δλδ εκτελώντας το πολύ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r>
            <a:rPr lang="en-US" sz="2000" kern="1200" dirty="0"/>
            <a:t> </a:t>
          </a:r>
          <a:r>
            <a:rPr lang="el-GR" sz="2000" kern="1200" dirty="0"/>
            <a:t>λειτουργίες με </a:t>
          </a:r>
          <a:r>
            <a:rPr lang="en-US" sz="2000" b="1" i="1" kern="1200" dirty="0"/>
            <a:t>k</a:t>
          </a:r>
          <a:r>
            <a:rPr lang="en-US" sz="2000" kern="1200" dirty="0"/>
            <a:t> </a:t>
          </a:r>
          <a:r>
            <a:rPr lang="el-GR" sz="2000" kern="1200" dirty="0"/>
            <a:t>μια αριθμητική σταθερά)</a:t>
          </a:r>
          <a:endParaRPr lang="en-US" sz="2000" kern="1200" dirty="0"/>
        </a:p>
      </dsp:txBody>
      <dsp:txXfrm>
        <a:off x="93632" y="115722"/>
        <a:ext cx="6371785" cy="1730804"/>
      </dsp:txXfrm>
    </dsp:sp>
    <dsp:sp modelId="{25FB5898-E435-4BBC-BD76-77A923DC0693}">
      <dsp:nvSpPr>
        <dsp:cNvPr id="0" name=""/>
        <dsp:cNvSpPr/>
      </dsp:nvSpPr>
      <dsp:spPr>
        <a:xfrm>
          <a:off x="0" y="1997759"/>
          <a:ext cx="6559049" cy="19180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Σήμερα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l-GR" sz="20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den>
              </m:f>
            </m:oMath>
          </a14:m>
          <a:r>
            <a:rPr lang="en-US" sz="2000" kern="1200" dirty="0"/>
            <a:t> </a:t>
          </a:r>
          <a:r>
            <a:rPr lang="el-GR" sz="2000" kern="1200" dirty="0"/>
            <a:t>χρόνο όπου </a:t>
          </a:r>
          <a:r>
            <a:rPr lang="en-US" sz="2000" b="1" i="1" kern="1200" dirty="0"/>
            <a:t>c</a:t>
          </a:r>
          <a:r>
            <a:rPr lang="en-US" sz="2000" kern="1200" dirty="0"/>
            <a:t> </a:t>
          </a:r>
          <a:r>
            <a:rPr lang="el-GR" sz="2000" kern="1200" dirty="0"/>
            <a:t>είναι ένα μεγάλο πλήθος υπολογιστών που μπορούν να διατεθούν (δλδ ζητούνται </a:t>
          </a:r>
          <a:r>
            <a:rPr lang="el-GR" sz="2000" kern="1200" dirty="0" err="1"/>
            <a:t>πολυωνυμικοί</a:t>
          </a:r>
          <a:r>
            <a:rPr lang="el-GR" sz="2000" kern="1200" dirty="0"/>
            <a:t> αλγόριθμοι που να μπορούν να </a:t>
          </a:r>
          <a:r>
            <a:rPr lang="el-GR" sz="2000" kern="1200" dirty="0" err="1"/>
            <a:t>παραλληλοποιηθούν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2091391"/>
        <a:ext cx="6371785" cy="1730804"/>
      </dsp:txXfrm>
    </dsp:sp>
    <dsp:sp modelId="{813C0D87-3C30-4026-ACAE-7445C6C57F12}">
      <dsp:nvSpPr>
        <dsp:cNvPr id="0" name=""/>
        <dsp:cNvSpPr/>
      </dsp:nvSpPr>
      <dsp:spPr>
        <a:xfrm>
          <a:off x="0" y="3973428"/>
          <a:ext cx="6559049" cy="19180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μέλλον αλλά και σήμερα</a:t>
          </a:r>
          <a:r>
            <a:rPr lang="el-GR" sz="2000" kern="1200" dirty="0"/>
            <a:t>: </a:t>
          </a:r>
          <a:r>
            <a:rPr lang="en-US" sz="2000" kern="1200" dirty="0"/>
            <a:t>streaming </a:t>
          </a:r>
          <a:r>
            <a:rPr lang="el-GR" sz="2000" kern="1200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sz="2000" kern="1200" dirty="0" err="1"/>
            <a:t>nlogn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4067060"/>
        <a:ext cx="6371785" cy="1730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79C54-B8A7-41CB-AC0C-066F5D72B794}">
      <dsp:nvSpPr>
        <dsp:cNvPr id="0" name=""/>
        <dsp:cNvSpPr/>
      </dsp:nvSpPr>
      <dsp:spPr>
        <a:xfrm>
          <a:off x="2849" y="0"/>
          <a:ext cx="1709928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EDE6-A0AF-43E4-A5B0-DA3610F77890}">
      <dsp:nvSpPr>
        <dsp:cNvPr id="0" name=""/>
        <dsp:cNvSpPr/>
      </dsp:nvSpPr>
      <dsp:spPr>
        <a:xfrm>
          <a:off x="1764075" y="0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Χειρισμός τεράστιων ποσοτήτων αδόμητων δεδομένων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sp:txBody>
      <dsp:txXfrm>
        <a:off x="1764075" y="0"/>
        <a:ext cx="2901696" cy="2088642"/>
      </dsp:txXfrm>
    </dsp:sp>
    <dsp:sp modelId="{E4135B8E-C3E0-4DD4-8E06-428818C29F13}">
      <dsp:nvSpPr>
        <dsp:cNvPr id="0" name=""/>
        <dsp:cNvSpPr/>
      </dsp:nvSpPr>
      <dsp:spPr>
        <a:xfrm>
          <a:off x="515828" y="2262695"/>
          <a:ext cx="1709928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16A8-0BDA-48C3-8CC3-18E774996ADA}">
      <dsp:nvSpPr>
        <dsp:cNvPr id="0" name=""/>
        <dsp:cNvSpPr/>
      </dsp:nvSpPr>
      <dsp:spPr>
        <a:xfrm>
          <a:off x="2277054" y="2262695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ΑΡΝΗΤΙΚΑ </a:t>
          </a:r>
          <a:endParaRPr lang="el-G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Ασφάλεια – </a:t>
          </a:r>
          <a:r>
            <a:rPr lang="el-GR" sz="1800" b="0" i="0" kern="1200" dirty="0" err="1"/>
            <a:t>ιδιωτικότητα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Χαμηλή διαθεσιμότητα εξειδικευμένου προσωπικού</a:t>
          </a:r>
          <a:endParaRPr lang="el-GR" sz="1800" kern="1200" dirty="0"/>
        </a:p>
      </dsp:txBody>
      <dsp:txXfrm>
        <a:off x="2277054" y="2262695"/>
        <a:ext cx="2901696" cy="2088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A8234-9BEB-4A03-89C6-0B1E35A43FED}">
      <dsp:nvSpPr>
        <dsp:cNvPr id="0" name=""/>
        <dsp:cNvSpPr/>
      </dsp:nvSpPr>
      <dsp:spPr>
        <a:xfrm>
          <a:off x="0" y="519758"/>
          <a:ext cx="5115491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</a:t>
          </a:r>
          <a:r>
            <a:rPr lang="en-US" sz="1800" kern="1200" dirty="0"/>
            <a:t>Apache Spark </a:t>
          </a:r>
          <a:r>
            <a:rPr lang="el-GR" sz="1800" kern="1200" dirty="0"/>
            <a:t>είναι ένα </a:t>
          </a:r>
          <a:r>
            <a:rPr lang="en-US" sz="1800" kern="1200" dirty="0"/>
            <a:t>framework </a:t>
          </a:r>
          <a:r>
            <a:rPr lang="el-GR" sz="1800" kern="1200" dirty="0"/>
            <a:t>γενικού σκοπού που επιτρέπει κατανεμημένη</a:t>
          </a:r>
          <a:r>
            <a:rPr lang="en-US" sz="1800" kern="1200" dirty="0"/>
            <a:t> </a:t>
          </a:r>
          <a:r>
            <a:rPr lang="el-GR" sz="1800" kern="1200" dirty="0"/>
            <a:t>επεξεργασία σε συστάδες υπολογιστών</a:t>
          </a:r>
          <a:endParaRPr lang="en-US" sz="1800" kern="1200" dirty="0"/>
        </a:p>
      </dsp:txBody>
      <dsp:txXfrm>
        <a:off x="61909" y="581667"/>
        <a:ext cx="4991673" cy="1144388"/>
      </dsp:txXfrm>
    </dsp:sp>
    <dsp:sp modelId="{DE9D0AD1-5A98-46C6-8312-0F1FDAB512F7}">
      <dsp:nvSpPr>
        <dsp:cNvPr id="0" name=""/>
        <dsp:cNvSpPr/>
      </dsp:nvSpPr>
      <dsp:spPr>
        <a:xfrm>
          <a:off x="0" y="1839805"/>
          <a:ext cx="5115491" cy="126820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Μπορεί να θεωρηθεί ως μηχανή επεξεργασίας (</a:t>
          </a:r>
          <a:r>
            <a:rPr lang="en-US" sz="1800" kern="1200" dirty="0"/>
            <a:t>processing engine</a:t>
          </a:r>
          <a:r>
            <a:rPr lang="el-GR" sz="1800" kern="1200" dirty="0"/>
            <a:t>)</a:t>
          </a:r>
          <a:r>
            <a:rPr lang="en-US" sz="1800" kern="1200" dirty="0"/>
            <a:t> </a:t>
          </a:r>
          <a:r>
            <a:rPr lang="el-GR" sz="1800" kern="1200" dirty="0"/>
            <a:t>που δίνει έμφαση σε</a:t>
          </a:r>
          <a:r>
            <a:rPr lang="en-US" sz="1800" kern="1200" dirty="0"/>
            <a:t> </a:t>
          </a:r>
          <a:r>
            <a:rPr lang="el-GR" sz="1800" kern="1200" dirty="0"/>
            <a:t>ταχύτητα</a:t>
          </a:r>
          <a:r>
            <a:rPr lang="en-US" sz="1800" kern="1200" dirty="0"/>
            <a:t> </a:t>
          </a:r>
          <a:r>
            <a:rPr lang="el-GR" sz="1800" kern="1200" dirty="0"/>
            <a:t>και ευκολία χρήσης ενώ παράλληλα παρέχει δυνατότητες προχωρημένης ανάλυσης δεδομένων </a:t>
          </a:r>
          <a:endParaRPr lang="en-US" sz="1800" kern="1200" dirty="0"/>
        </a:p>
      </dsp:txBody>
      <dsp:txXfrm>
        <a:off x="61909" y="1901714"/>
        <a:ext cx="4991673" cy="1144388"/>
      </dsp:txXfrm>
    </dsp:sp>
    <dsp:sp modelId="{106B9A47-956E-4D9B-A6C1-3BE81A1025D3}">
      <dsp:nvSpPr>
        <dsp:cNvPr id="0" name=""/>
        <dsp:cNvSpPr/>
      </dsp:nvSpPr>
      <dsp:spPr>
        <a:xfrm>
          <a:off x="0" y="3159852"/>
          <a:ext cx="5115491" cy="126820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Εφόσον είναι δυνατόν διατηρεί τα δεδομένα στη κύρια μνήμη των </a:t>
          </a:r>
          <a:r>
            <a:rPr lang="en-US" sz="1800" kern="1200" dirty="0"/>
            <a:t>executors </a:t>
          </a:r>
          <a:r>
            <a:rPr lang="el-GR" sz="1800" kern="1200" dirty="0"/>
            <a:t>(</a:t>
          </a:r>
          <a:r>
            <a:rPr lang="en-US" sz="1800" kern="1200" dirty="0"/>
            <a:t>2x </a:t>
          </a:r>
          <a:r>
            <a:rPr lang="el-GR" sz="1800" kern="1200" dirty="0"/>
            <a:t>έως 100</a:t>
          </a:r>
          <a:r>
            <a:rPr lang="en-US" sz="1800" kern="1200" dirty="0"/>
            <a:t>x</a:t>
          </a:r>
          <a:r>
            <a:rPr lang="el-GR" sz="1800" kern="1200" dirty="0"/>
            <a:t> ταχύτερο από το </a:t>
          </a:r>
          <a:r>
            <a:rPr lang="en-US" sz="1800" kern="1200" dirty="0"/>
            <a:t>Hadoop MapReduce </a:t>
          </a:r>
          <a:r>
            <a:rPr lang="el-GR" sz="1800" kern="1200" dirty="0"/>
            <a:t>για συγκεκριμένες εργασίες)</a:t>
          </a:r>
          <a:endParaRPr lang="en-US" sz="1800" kern="1200" dirty="0"/>
        </a:p>
      </dsp:txBody>
      <dsp:txXfrm>
        <a:off x="61909" y="3221761"/>
        <a:ext cx="4991673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22/1/24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beyond-metcalfes-law-for-network-effec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afruit.com/2024/01/17/comparing-the-1970s-cray-1-supercomputer-against-the-raspberry-pi-single-board-computer-range-raspberrypi-hackster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CB5-CF7B-2720-33FB-45F1623F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4284-AEA3-1A55-D2B2-EBD902FEE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88216-D678-B796-BBC1-87208B3A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5820-21A5-5A8B-D44E-3FDF6D5A2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477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CECE-7B69-4A34-684D-20AA1414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7D512-098D-8184-D225-D991BD74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A6EE-A761-9A26-43E3-FEFC99A9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web.archive.org</a:t>
            </a:r>
            <a:r>
              <a:rPr lang="en-GB" dirty="0"/>
              <a:t>/web/20140119221101/https://tomhayden3.com/2013/12/27/chess-</a:t>
            </a:r>
            <a:r>
              <a:rPr lang="en-GB" dirty="0" err="1"/>
              <a:t>mr</a:t>
            </a:r>
            <a:r>
              <a:rPr lang="en-GB" dirty="0"/>
              <a:t>-job/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27CC-76DE-99BD-EB3F-F4198D8A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1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C07-D2EE-E20C-630A-AAE0A0C6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AD6-580B-7ACC-B711-0E7C2C57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60AF3-E49C-81A1-F1B3-90E7937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pod.link</a:t>
            </a:r>
            <a:r>
              <a:rPr lang="en-GB" dirty="0"/>
              <a:t>/1531666706/episode</a:t>
            </a:r>
            <a:r>
              <a:rPr lang="en-GB"/>
              <a:t>/710a605d605fda251f2e83b8858615b8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138-8164-3039-8878-E8D80D6B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7838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7647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241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357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Distributed File System (HDFS): a distributed file-system that stores data on commodity machines, providing very high aggregate bandwidth across the cluster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YARN: a resource-management platform responsible for managing computing resources in clusters and using them for scheduling of users’ applications</a:t>
            </a:r>
          </a:p>
          <a:p>
            <a:r>
              <a:rPr lang="en-US" dirty="0"/>
              <a:t>Hadoop MapReduce, a programming model for large scale data processing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829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86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Ένα κατανεμημένο σύστημα αρχείων διαχειρίζεται την αποθήκευση των δεδομένων σε ένα δίκτυο μηχανημάτων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HDFS </a:t>
            </a:r>
            <a:r>
              <a:rPr lang="en-US" dirty="0">
                <a:sym typeface="Wingdings" panose="05000000000000000000" pitchFamily="2" charset="2"/>
              </a:rPr>
              <a:t> horizontal scaling vs vertical scaling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write once,</a:t>
            </a:r>
            <a:r>
              <a:rPr lang="en-US" baseline="0" dirty="0">
                <a:sym typeface="Wingdings" panose="05000000000000000000" pitchFamily="2" charset="2"/>
              </a:rPr>
              <a:t> read many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Ο σχεδιασμός του στηρίχθηκε στο </a:t>
            </a:r>
            <a:r>
              <a:rPr lang="en-US" dirty="0"/>
              <a:t>GFS (Google File System)</a:t>
            </a:r>
            <a:endParaRPr lang="el-G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9893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Η 1</a:t>
            </a:r>
            <a:r>
              <a:rPr lang="el-GR" baseline="30000" dirty="0"/>
              <a:t>η</a:t>
            </a:r>
            <a:r>
              <a:rPr lang="el-GR" dirty="0"/>
              <a:t> έκδοση του</a:t>
            </a:r>
            <a:r>
              <a:rPr lang="en-US" dirty="0"/>
              <a:t> Hadoop </a:t>
            </a:r>
            <a:r>
              <a:rPr lang="el-GR" dirty="0"/>
              <a:t>είχε προβλήματα κλιμάκωσης για εγκαταστάσεις με περισσότερους από 4</a:t>
            </a:r>
            <a:r>
              <a:rPr lang="en-US" dirty="0"/>
              <a:t>.</a:t>
            </a:r>
            <a:r>
              <a:rPr lang="el-GR" dirty="0"/>
              <a:t>000 κόμβους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47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239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1802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079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27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497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DBF1-FD02-63A9-4E12-0945417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DA93-7CE8-B183-47C6-DA048A00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8CA17-567D-EF84-542F-87AB8B06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B673-E00A-A2B8-32E8-670A8E01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9694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amp</a:t>
            </a:r>
            <a:r>
              <a:rPr lang="en-US" dirty="0" err="1"/>
              <a:t>lab</a:t>
            </a:r>
            <a:r>
              <a:rPr lang="en-US" dirty="0"/>
              <a:t> = algorithms machines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Spark is a “Top level” Apache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068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https://spark.apache.org/releases/spark-release-3-0-0.html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6023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89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8552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</a:t>
            </a:r>
            <a:r>
              <a:rPr lang="en-US" baseline="0" dirty="0"/>
              <a:t> spark standalone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20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</a:t>
            </a:r>
            <a:r>
              <a:rPr lang="en-US" baseline="0" dirty="0"/>
              <a:t> = Read </a:t>
            </a:r>
            <a:r>
              <a:rPr lang="en-US" baseline="0" dirty="0" err="1"/>
              <a:t>Eval</a:t>
            </a:r>
            <a:r>
              <a:rPr lang="en-US" baseline="0" dirty="0"/>
              <a:t> Print Loop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8232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7172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0" dirty="0" err="1">
                <a:effectLst/>
              </a:rPr>
              <a:t>GraySort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Sort rate (TBs / minute) achieved while sorting a very large amount of data (currently 100 TB minimum).</a:t>
            </a:r>
          </a:p>
          <a:p>
            <a:pPr fontAlgn="t"/>
            <a:r>
              <a:rPr lang="en-US" b="0" dirty="0" err="1">
                <a:effectLst/>
              </a:rPr>
              <a:t>CloudSort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Minimum cost for sorting a very large amount of data on a public cloud. (currently 100 TB). </a:t>
            </a:r>
          </a:p>
          <a:p>
            <a:pPr fontAlgn="t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https://databricks.com/blog/2020/06/18/introducing-apache-spark-3-0-now-available-in-databricks-runtime-7-0.html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4542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44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https://a16z.com/beyond-metcalfes-law-for-network-effects/</a:t>
            </a:r>
            <a:r>
              <a:rPr lang="en-GB" sz="1200" dirty="0"/>
              <a:t> </a:t>
            </a:r>
            <a:endParaRPr lang="en-GR" sz="12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A545-6BAC-EE40-910A-444DBCD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52EB-A855-9AD6-389D-2BC20DCE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67D63-E110-4764-6AC3-1B555CDA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R" sz="1200" dirty="0">
                <a:hlinkClick r:id="rId3"/>
              </a:rPr>
              <a:t>https://blog.adafruit.com/2024/01/17/comparing-the-1970s-cray-1-supercomputer-against-the-raspberry-pi-single-board-computer-range-raspberrypi-hacksterio/</a:t>
            </a:r>
            <a:r>
              <a:rPr lang="el-GR" sz="1200" dirty="0"/>
              <a:t> </a:t>
            </a:r>
            <a:endParaRPr lang="en-GR" sz="1200" dirty="0"/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A957-FF34-9EC8-B64F-290BCE4AE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42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22/1/24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22/1/24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22/1/24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22/1/24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22/1/24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22/1/24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22/1/24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christos-gogos-07a75b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discoverytoday.com/2023/04/20/2023-internet-minute-infographic-by-ediscovery-today-and-ltmg-ediscovery-trend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hyperlink" Target="https://github.com/gunnarmorling/1brc" TargetMode="Externa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38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adoop.apach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hadoop-eco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igital-transformation-acceleration-through-prashant-thomas/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eveloper.com/db/getting-familiarized-with-the-hadoop-distribution-file-system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google.com/archive/mapreduce-osdi0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edureka.co/blog/mapreduce-tutori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hyperlink" Target="https://hadoop.apache.org/docs/current/hadoop-mapreduce-client/hadoop-mapreduce-client-core/MapReduceTutorial.html#Example:_WordCount_v1.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zdnet.com/article/the-new-cloudera-hortonworks-hadoop-100-open-source-50-bori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specializations/data-scien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forbes.com/sites/chunkamui/2012/01/18/how-kodak-failed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finance.yahoo.com/quote/NFLX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bricks.com/blog/2016/01/05/apache-spark-2015-year-in-review.html" TargetMode="Externa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80.png"/><Relationship Id="rId4" Type="http://schemas.openxmlformats.org/officeDocument/2006/relationships/hyperlink" Target="https://en.wikipedia.org/wiki/Robert_Metcalfe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20/06/18/introducing-apache-spark-3-0-now-available-in-databricks-runtime-7-0.html" TargetMode="External"/><Relationship Id="rId3" Type="http://schemas.openxmlformats.org/officeDocument/2006/relationships/image" Target="../media/image64.png"/><Relationship Id="rId7" Type="http://schemas.openxmlformats.org/officeDocument/2006/relationships/hyperlink" Target="https://databricks.com/blog/2016/11/14/setting-new-world-record-apache-spark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blog/2014/11/05/spark-officially-sets-a-new-record-in-large-scale-sorting.html" TargetMode="External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quick-start.htm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2016/07/kodaks-downfall-wasnt-about-technology" TargetMode="External"/><Relationship Id="rId13" Type="http://schemas.openxmlformats.org/officeDocument/2006/relationships/hyperlink" Target="https://web.archive.org/web/20140119221101/https:/tomhayden3.com/2013/12/27/chess-mr-job/" TargetMode="External"/><Relationship Id="rId3" Type="http://schemas.openxmlformats.org/officeDocument/2006/relationships/hyperlink" Target="https://www.linkedin.com/pulse/digital-transformation-acceleration-through-prashant-thomas/" TargetMode="External"/><Relationship Id="rId7" Type="http://schemas.openxmlformats.org/officeDocument/2006/relationships/hyperlink" Target="https://www.forbes.com/sites/chunkamui/2012/01/18/how-kodak-failed/" TargetMode="External"/><Relationship Id="rId12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39.xml"/><Relationship Id="rId16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16z.com/" TargetMode="External"/><Relationship Id="rId11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5" Type="http://schemas.openxmlformats.org/officeDocument/2006/relationships/hyperlink" Target="https://www.ciodive.com/news/software-industry-marc-andreessen/605301/" TargetMode="External"/><Relationship Id="rId15" Type="http://schemas.openxmlformats.org/officeDocument/2006/relationships/hyperlink" Target="https://www.developer.com/database/getting-familiarized-with-the-hadoop-distribution-file-system/" TargetMode="External"/><Relationship Id="rId10" Type="http://schemas.openxmlformats.org/officeDocument/2006/relationships/hyperlink" Target="https://www.visualcapitalist.com/how-long-does-it-take-to-hit-50-million-users/" TargetMode="External"/><Relationship Id="rId4" Type="http://schemas.openxmlformats.org/officeDocument/2006/relationships/hyperlink" Target="https://a16z.com/why-software-is-eating-the-world/" TargetMode="External"/><Relationship Id="rId9" Type="http://schemas.openxmlformats.org/officeDocument/2006/relationships/hyperlink" Target="https://a16z.com/beyond-metcalfes-law-for-network-effects/" TargetMode="External"/><Relationship Id="rId14" Type="http://schemas.openxmlformats.org/officeDocument/2006/relationships/hyperlink" Target="https://www.morling.dev/blog/one-billion-row-challenge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blog/2014/11/05/spark-officially-sets-a-new-record-in-large-scale-sorting.html" TargetMode="External"/><Relationship Id="rId2" Type="http://schemas.openxmlformats.org/officeDocument/2006/relationships/hyperlink" Target="https://www.zdnet.com/article/the-new-cloudera-hortonworks-hadoop-100-open-source-50-bor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lilearn.com/tutorials/hadoop-tutorial" TargetMode="External"/><Relationship Id="rId5" Type="http://schemas.openxmlformats.org/officeDocument/2006/relationships/hyperlink" Target="https://databricks.com/blog/2020/06/18/introducing-apache-spark-3-0-now-available-in-databricks-runtime-7-0.html" TargetMode="External"/><Relationship Id="rId4" Type="http://schemas.openxmlformats.org/officeDocument/2006/relationships/hyperlink" Target="https://www.databricks.com/blog/2016/11/14/setting-new-world-record-apache-spark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sz="4400" b="1" dirty="0">
                <a:solidFill>
                  <a:srgbClr val="FFFFFF"/>
                </a:solidFill>
              </a:rPr>
              <a:t>Τεχνολογίες μεγάλων δεδομένων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hlinkClick r:id="rId4"/>
              </a:rPr>
              <a:t>https://www.linkedin.com/in/christos-gogos-07a75bb/</a:t>
            </a:r>
            <a:r>
              <a:rPr lang="el-GR" sz="1800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l-GR" sz="1800" dirty="0">
                <a:solidFill>
                  <a:srgbClr val="000000"/>
                </a:solidFill>
              </a:rPr>
              <a:t>22 Ιανουαρίου </a:t>
            </a:r>
            <a:r>
              <a:rPr lang="en-US" sz="1800" dirty="0">
                <a:solidFill>
                  <a:srgbClr val="000000"/>
                </a:solidFill>
              </a:rPr>
              <a:t>202</a:t>
            </a:r>
            <a:r>
              <a:rPr lang="el-GR" sz="1800" dirty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17193-BCD0-A09E-EE7B-7DFF7F48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01" y="501650"/>
            <a:ext cx="4559195" cy="5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1C74-DF0D-DA7C-5F32-C84355468125}"/>
              </a:ext>
            </a:extLst>
          </p:cNvPr>
          <p:cNvSpPr txBox="1"/>
          <p:nvPr/>
        </p:nvSpPr>
        <p:spPr>
          <a:xfrm>
            <a:off x="934570" y="6094740"/>
            <a:ext cx="10322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 dirty="0">
                <a:hlinkClick r:id="rId4"/>
              </a:rPr>
              <a:t>https://ediscoverytoday.com/2023/04/20/2023-internet-minute-infographic-by-ediscovery-today-and-ltmg-ediscovery-trends/</a:t>
            </a:r>
            <a:r>
              <a:rPr lang="en-G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369455" y="1533236"/>
            <a:ext cx="5802745" cy="506958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2008: Bitcoin</a:t>
            </a:r>
            <a:endParaRPr lang="el-GR" sz="2000" dirty="0"/>
          </a:p>
          <a:p>
            <a:pPr>
              <a:lnSpc>
                <a:spcPct val="1100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ct val="1100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r>
              <a:rPr lang="en-US" sz="2000" dirty="0"/>
              <a:t> by DeepMind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2020: Blockchain - Proof of Stake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2021: Metaverse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2022: </a:t>
            </a:r>
            <a:r>
              <a:rPr lang="en-US" sz="2000" dirty="0" err="1"/>
              <a:t>ChatGPT</a:t>
            </a:r>
            <a:r>
              <a:rPr lang="en-US" sz="2000" dirty="0"/>
              <a:t> </a:t>
            </a:r>
            <a:r>
              <a:rPr lang="el-GR" sz="2000" dirty="0" err="1"/>
              <a:t>απ</a:t>
            </a:r>
            <a:r>
              <a:rPr lang="en-US" sz="2000" dirty="0"/>
              <a:t>ό</a:t>
            </a:r>
            <a:r>
              <a:rPr lang="el-GR" sz="2000" dirty="0"/>
              <a:t> την </a:t>
            </a:r>
            <a:r>
              <a:rPr lang="en-US" sz="2000" dirty="0"/>
              <a:t>Open AI </a:t>
            </a:r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1277019"/>
              </p:ext>
            </p:extLst>
          </p:nvPr>
        </p:nvGraphicFramePr>
        <p:xfrm>
          <a:off x="6523182" y="1690688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4639689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l-GR" dirty="0"/>
              <a:t>Μοντέλα γλωσσικής κατανόησης (π.χ. </a:t>
            </a:r>
            <a:r>
              <a:rPr lang="en-US" dirty="0" err="1"/>
              <a:t>ChatGPT</a:t>
            </a:r>
            <a:r>
              <a:rPr lang="el-GR" dirty="0"/>
              <a:t>)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011201" y="1716829"/>
            <a:ext cx="2969769" cy="1378821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9756723" y="3273992"/>
            <a:ext cx="896605" cy="13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889" y="3351113"/>
            <a:ext cx="1599398" cy="14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01" y="3273992"/>
            <a:ext cx="1259320" cy="12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10599" y="3351112"/>
            <a:ext cx="820574" cy="1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vs ML vs Deep Learning - Machine Learning Tutorial - Edureka">
            <a:extLst>
              <a:ext uri="{FF2B5EF4-FFF2-40B4-BE49-F238E27FC236}">
                <a16:creationId xmlns:a16="http://schemas.microsoft.com/office/drawing/2014/main" id="{DEC3E9C2-487F-6582-5EF3-D7AFED6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09" y="4756075"/>
            <a:ext cx="4260769" cy="17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54B43B-9E27-4C19-DF97-C94B5E95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987" y="5160085"/>
            <a:ext cx="792255" cy="79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B1BA-E37F-A653-7D6D-635C859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6CAB3-8D73-3AAA-9F21-B0D5C31C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Εξέλιξη υπολογιστικής ισχύος</a:t>
            </a:r>
            <a:endParaRPr lang="en-G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1FB2D-123E-0A40-AA6F-53F6C05D7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l-GR" dirty="0">
                <a:solidFill>
                  <a:srgbClr val="000000"/>
                </a:solidFill>
              </a:rPr>
              <a:t>Στο </a:t>
            </a: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GB" dirty="0">
                <a:solidFill>
                  <a:srgbClr val="000000"/>
                </a:solidFill>
              </a:rPr>
              <a:t>Cray 1 Supercomputer Performance Comparisons With Home Computers Phones and Tablets” </a:t>
            </a:r>
            <a:r>
              <a:rPr lang="el-GR" dirty="0">
                <a:solidFill>
                  <a:srgbClr val="000000"/>
                </a:solidFill>
              </a:rPr>
              <a:t>ο </a:t>
            </a:r>
            <a:r>
              <a:rPr lang="en-GB" dirty="0">
                <a:solidFill>
                  <a:srgbClr val="000000"/>
                </a:solidFill>
              </a:rPr>
              <a:t>Roy Longbottom</a:t>
            </a:r>
            <a:r>
              <a:rPr lang="el-GR" dirty="0">
                <a:solidFill>
                  <a:srgbClr val="000000"/>
                </a:solidFill>
              </a:rPr>
              <a:t> αναφέρει ότι:  </a:t>
            </a:r>
            <a:endParaRPr lang="el-G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1978,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</a:t>
            </a:r>
            <a:r>
              <a:rPr lang="el-GR" b="0" i="0" dirty="0" err="1">
                <a:solidFill>
                  <a:srgbClr val="000000"/>
                </a:solidFill>
                <a:effectLst/>
              </a:rPr>
              <a:t>υπερυπολογιστής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Cray-1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κόστιζε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$7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εκατομμύρια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ζύγιζε περίπου 5 τόνους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απαιτούσε τροφοδοσία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115 kilowatt. </a:t>
            </a:r>
            <a:r>
              <a:rPr lang="el-GR" dirty="0">
                <a:solidFill>
                  <a:srgbClr val="000000"/>
                </a:solidFill>
              </a:rPr>
              <a:t>Ήταν, με μεγάλη διαφορά,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ταχύτερος υπολογιστής στον κόσμο».</a:t>
            </a: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Raspberry Pi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κοστίζει περίπου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$70 (CPU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πλακέτα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θήκη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τροφοδοτικό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SD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κάρτα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),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ζυγίζει περ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ί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που 50 γραμμάρια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χρησιμοποιεί τροφοδοσία 5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watt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είναι περισσότερο απ</a:t>
            </a:r>
            <a:r>
              <a:rPr lang="el-GR" dirty="0">
                <a:solidFill>
                  <a:srgbClr val="000000"/>
                </a:solidFill>
              </a:rPr>
              <a:t>ό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4,5 </a:t>
            </a:r>
            <a:r>
              <a:rPr lang="el-GR" b="1" i="0" dirty="0">
                <a:solidFill>
                  <a:srgbClr val="000000"/>
                </a:solidFill>
                <a:effectLst/>
              </a:rPr>
              <a:t>φορ</a:t>
            </a:r>
            <a:r>
              <a:rPr lang="el-GR" b="1" dirty="0">
                <a:solidFill>
                  <a:srgbClr val="000000"/>
                </a:solidFill>
              </a:rPr>
              <a:t>ές ταχύτερο από το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Cray 1</a:t>
            </a:r>
            <a:r>
              <a:rPr lang="el-GR" i="0" dirty="0">
                <a:solidFill>
                  <a:srgbClr val="000000"/>
                </a:solidFill>
                <a:effectLst/>
              </a:rPr>
              <a:t>»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4EED0-8771-FEF0-3A31-3F86FB0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746AD810-0C16-896D-3082-EAC0BD9030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3546"/>
          <a:stretch/>
        </p:blipFill>
        <p:spPr bwMode="auto">
          <a:xfrm>
            <a:off x="7126941" y="1825625"/>
            <a:ext cx="404308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spberry Pi 2 Hands On Review: More than a hobby? | Digital Trends">
            <a:extLst>
              <a:ext uri="{FF2B5EF4-FFF2-40B4-BE49-F238E27FC236}">
                <a16:creationId xmlns:a16="http://schemas.microsoft.com/office/drawing/2014/main" id="{A407640B-54F3-A9F6-7D13-1C2F688E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8129"/>
          <a:stretch/>
        </p:blipFill>
        <p:spPr bwMode="auto">
          <a:xfrm>
            <a:off x="8073839" y="4875212"/>
            <a:ext cx="2149288" cy="1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C8D6B-BA72-00CE-2D4A-4497A0CF0DA9}"/>
              </a:ext>
            </a:extLst>
          </p:cNvPr>
          <p:cNvSpPr txBox="1"/>
          <p:nvPr/>
        </p:nvSpPr>
        <p:spPr>
          <a:xfrm>
            <a:off x="589428" y="6034927"/>
            <a:ext cx="62125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hlinkClick r:id="rId5"/>
              </a:rPr>
              <a:t>http://www.roylongbottom.org.uk/Cray%201%20Supercomputer%20Performance%20Comparisons%20With%20Home%20Computers%20Phones%20and%20Tablets.htm</a:t>
            </a:r>
            <a:r>
              <a:rPr lang="el-GR" sz="1100" dirty="0"/>
              <a:t> </a:t>
            </a:r>
            <a:endParaRPr lang="en-GR" sz="1100" dirty="0"/>
          </a:p>
        </p:txBody>
      </p:sp>
      <p:pic>
        <p:nvPicPr>
          <p:cNvPr id="6156" name="Picture 12" descr="cray-logo-1-1 – HackerX">
            <a:extLst>
              <a:ext uri="{FF2B5EF4-FFF2-40B4-BE49-F238E27FC236}">
                <a16:creationId xmlns:a16="http://schemas.microsoft.com/office/drawing/2014/main" id="{71368576-1C1A-6D77-C1FF-D6F44131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44" y="481993"/>
            <a:ext cx="2060388" cy="20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SA - Raspberry Pi logo">
            <a:extLst>
              <a:ext uri="{FF2B5EF4-FFF2-40B4-BE49-F238E27FC236}">
                <a16:creationId xmlns:a16="http://schemas.microsoft.com/office/drawing/2014/main" id="{2F301D87-D820-63C6-2E52-E1E84F0F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37" y="5139457"/>
            <a:ext cx="762001" cy="8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4" y="2257007"/>
            <a:ext cx="5614874" cy="176666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Δεν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Το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σύστημ</a:t>
            </a:r>
            <a:r>
              <a:rPr lang="en-US" sz="1800" dirty="0">
                <a:solidFill>
                  <a:srgbClr val="000000"/>
                </a:solidFill>
              </a:rPr>
              <a:t>α Big Data που </a:t>
            </a:r>
            <a:r>
              <a:rPr lang="el-GR" sz="1800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sz="1800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πα</a:t>
            </a:r>
            <a:r>
              <a:rPr lang="en-US" sz="1800" dirty="0" err="1">
                <a:solidFill>
                  <a:srgbClr val="000000"/>
                </a:solidFill>
              </a:rPr>
              <a:t>ρέχει</a:t>
            </a:r>
            <a:r>
              <a:rPr lang="en-US" sz="1800" dirty="0">
                <a:solidFill>
                  <a:srgbClr val="000000"/>
                </a:solidFill>
              </a:rPr>
              <a:t> π</a:t>
            </a:r>
            <a:r>
              <a:rPr lang="en-US" sz="1800" dirty="0" err="1">
                <a:solidFill>
                  <a:srgbClr val="000000"/>
                </a:solidFill>
              </a:rPr>
              <a:t>ροστιθέμενη</a:t>
            </a:r>
            <a:r>
              <a:rPr lang="en-US" sz="1800" dirty="0">
                <a:solidFill>
                  <a:srgbClr val="000000"/>
                </a:solidFill>
              </a:rPr>
              <a:t> α</a:t>
            </a:r>
            <a:r>
              <a:rPr lang="en-US" sz="1800" dirty="0" err="1">
                <a:solidFill>
                  <a:srgbClr val="000000"/>
                </a:solidFill>
              </a:rPr>
              <a:t>ξί</a:t>
            </a:r>
            <a:r>
              <a:rPr lang="en-US" sz="1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λειτουργεί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με</a:t>
            </a:r>
            <a:r>
              <a:rPr lang="en-US" sz="1800" dirty="0">
                <a:solidFill>
                  <a:srgbClr val="000000"/>
                </a:solidFill>
              </a:rPr>
              <a:t> απ</a:t>
            </a:r>
            <a:r>
              <a:rPr lang="en-US" sz="1800" dirty="0" err="1">
                <a:solidFill>
                  <a:srgbClr val="000000"/>
                </a:solidFill>
              </a:rPr>
              <a:t>οδεκτή</a:t>
            </a:r>
            <a:r>
              <a:rPr lang="en-US" sz="1800" dirty="0">
                <a:solidFill>
                  <a:srgbClr val="000000"/>
                </a:solidFill>
              </a:rPr>
              <a:t> τα</a:t>
            </a:r>
            <a:r>
              <a:rPr lang="en-US" sz="1800" dirty="0" err="1">
                <a:solidFill>
                  <a:srgbClr val="000000"/>
                </a:solidFill>
              </a:rPr>
              <a:t>χύτητ</a:t>
            </a:r>
            <a:r>
              <a:rPr lang="en-US" sz="1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  <p:pic>
        <p:nvPicPr>
          <p:cNvPr id="3074" name="Picture 2" descr="big data - Marketoonist | Tom Fishburne">
            <a:extLst>
              <a:ext uri="{FF2B5EF4-FFF2-40B4-BE49-F238E27FC236}">
                <a16:creationId xmlns:a16="http://schemas.microsoft.com/office/drawing/2014/main" id="{CA8DE310-6738-5073-BEE4-28C950CB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47" y="4177617"/>
            <a:ext cx="3345576" cy="2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4FBE6-249C-9991-01B8-26C9C69E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Big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BD16-6FDA-54F7-4016-707CAD5F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Μεγάλα δεδομένα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A063-241A-CB5A-1954-8EA2032E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402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Τεχνολογίες</a:t>
            </a:r>
            <a:r>
              <a:rPr lang="en-US" dirty="0">
                <a:solidFill>
                  <a:srgbClr val="FFFFFF"/>
                </a:solidFill>
              </a:rPr>
              <a:t> π</a:t>
            </a:r>
            <a:r>
              <a:rPr lang="en-US" dirty="0" err="1">
                <a:solidFill>
                  <a:srgbClr val="FFFFFF"/>
                </a:solidFill>
              </a:rPr>
              <a:t>ου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σχετίζοντ</a:t>
            </a:r>
            <a:r>
              <a:rPr lang="en-US" dirty="0">
                <a:solidFill>
                  <a:srgbClr val="FFFFFF"/>
                </a:solidFill>
              </a:rPr>
              <a:t>α</a:t>
            </a:r>
            <a:r>
              <a:rPr lang="en-US" dirty="0" err="1">
                <a:solidFill>
                  <a:srgbClr val="FFFFFF"/>
                </a:solidFill>
              </a:rPr>
              <a:t>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με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τ</a:t>
            </a:r>
            <a:r>
              <a:rPr lang="en-US" dirty="0">
                <a:solidFill>
                  <a:srgbClr val="FFFFFF"/>
                </a:solidFill>
              </a:rPr>
              <a:t>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  <a:endParaRPr lang="el-G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Large Language Models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EE86-B264-22EE-9D60-E0B95E91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13237-EB51-1B72-D1B2-05D73EE6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Big Data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E7D5C4-7563-30D9-7AAD-A4B6165A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Δεν είναι όλα μεγάλα δεδομένα (ακόμα και αν φαίνονται έτσι)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2EE77-0AB9-B7E1-5B37-DF8EFAE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867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71F-4940-DAC6-C9BF-A0A9A9DD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A673F-A81D-7BFF-17A0-6B7200CC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0">
                <a:solidFill>
                  <a:srgbClr val="000000"/>
                </a:solidFill>
                <a:effectLst/>
                <a:latin typeface="system-ui"/>
              </a:rPr>
              <a:t>Command-line Tools can be 235x Faster than your Hadoop Cluster</a:t>
            </a:r>
            <a:endParaRPr lang="en-GB" i="0" dirty="0">
              <a:solidFill>
                <a:srgbClr val="000000"/>
              </a:solidFill>
              <a:effectLst/>
              <a:latin typeface="system-u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E2B-A2F5-4E37-A00E-0132636F6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>
              <a:solidFill>
                <a:srgbClr val="000000"/>
              </a:solidFill>
              <a:latin typeface="system-ui"/>
            </a:endParaRPr>
          </a:p>
          <a:p>
            <a:endParaRPr lang="en-GB" b="1" i="0">
              <a:solidFill>
                <a:srgbClr val="000000"/>
              </a:solidFill>
              <a:effectLst/>
              <a:latin typeface="system-ui"/>
            </a:endParaRPr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7808-29BB-4A85-655F-29D19E6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22</a:t>
            </a:fld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FEED-1DC5-A4CA-604F-87A69BEC7B7E}"/>
              </a:ext>
            </a:extLst>
          </p:cNvPr>
          <p:cNvSpPr txBox="1"/>
          <p:nvPr/>
        </p:nvSpPr>
        <p:spPr>
          <a:xfrm>
            <a:off x="7135955" y="5254625"/>
            <a:ext cx="3980329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/>
              <a:t>$ </a:t>
            </a:r>
            <a:r>
              <a:rPr lang="en-GR" sz="1600"/>
              <a:t>cat *.pgn | grep 'Result' | sort | uniq -c</a:t>
            </a:r>
            <a:endParaRPr lang="en-G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42B4-49C1-B894-2DB3-6B983B5E722B}"/>
              </a:ext>
            </a:extLst>
          </p:cNvPr>
          <p:cNvSpPr txBox="1"/>
          <p:nvPr/>
        </p:nvSpPr>
        <p:spPr>
          <a:xfrm>
            <a:off x="7073254" y="1690688"/>
            <a:ext cx="4105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[Event "Sparkassen Final"]</a:t>
            </a:r>
          </a:p>
          <a:p>
            <a:r>
              <a:rPr lang="en-GB" sz="900"/>
              <a:t>[Site "Dortmund"]</a:t>
            </a:r>
          </a:p>
          <a:p>
            <a:r>
              <a:rPr lang="en-GB" sz="900"/>
              <a:t>[Date "2002.07.18"]</a:t>
            </a:r>
          </a:p>
          <a:p>
            <a:r>
              <a:rPr lang="en-GB" sz="900"/>
              <a:t>[Round "01"]</a:t>
            </a:r>
          </a:p>
          <a:p>
            <a:r>
              <a:rPr lang="en-GB" sz="900"/>
              <a:t>[White "Leko, Peter"]</a:t>
            </a:r>
          </a:p>
          <a:p>
            <a:r>
              <a:rPr lang="en-GB" sz="900"/>
              <a:t>[Black "Topalov, Veselin"]</a:t>
            </a:r>
          </a:p>
          <a:p>
            <a:r>
              <a:rPr lang="en-GB" sz="900"/>
              <a:t>[Result "1-0"]</a:t>
            </a:r>
          </a:p>
          <a:p>
            <a:r>
              <a:rPr lang="en-GB" sz="900"/>
              <a:t>[ECO "B45"]</a:t>
            </a:r>
          </a:p>
          <a:p>
            <a:endParaRPr lang="en-GB" sz="900"/>
          </a:p>
          <a:p>
            <a:r>
              <a:rPr lang="en-GB" sz="900"/>
              <a:t>1. e4 c5 2. Nf3 e6 3. d4 cxd4 4. Nxd4 Nf6 5. Nc3 Nc6 6. Nxc6 bxc6 7. e5 Nd5</a:t>
            </a:r>
          </a:p>
          <a:p>
            <a:r>
              <a:rPr lang="en-GB" sz="900"/>
              <a:t>8. Ne4 Bb7 9. Be2 c5 10. O-O Qc7 11. Nd6+ Bxd6 12. exd6 Qc6 13. f3 c4 14.</a:t>
            </a:r>
          </a:p>
          <a:p>
            <a:r>
              <a:rPr lang="en-GB" sz="900"/>
              <a:t>Qd4 O-O 15. Bxc4 Rfc8 16. b3 Qxd6 17. Rf2 Qb6 18. Bb2 Qxd4 19. Bxd4 Nb4 20.</a:t>
            </a:r>
          </a:p>
          <a:p>
            <a:r>
              <a:rPr lang="en-GB" sz="900"/>
              <a:t>c3 d5 21. Bf1 Nc6 22. Be3 Ne7 23. Rc1 a5 24. Rfc2 e5 25. c4 f6 26. cxd5</a:t>
            </a:r>
          </a:p>
          <a:p>
            <a:r>
              <a:rPr lang="en-GB" sz="900"/>
              <a:t>Rxc2 27. Rxc2 Nxd5 28. Bd2 a4 29. bxa4 Rxa4 30. Bb5 Ra8 31. a4 Kf8 32. a5</a:t>
            </a:r>
          </a:p>
          <a:p>
            <a:r>
              <a:rPr lang="en-GB" sz="900"/>
              <a:t>Ba6 33. Ba4 Rb8 34. Kf2 Rb1 35. Rc1 Rb2 36. Rc2 Rb1 37. Kg3 Ne7 38. Bd7 Kf7</a:t>
            </a:r>
          </a:p>
          <a:p>
            <a:r>
              <a:rPr lang="en-GB" sz="900"/>
              <a:t>39. Rc7 Rb2 40. Bc3 Ra2 41. Bh3 Ra4 42. Ra7 Bb5 43. Bf5 h5 44. h4 Kf8 45.</a:t>
            </a:r>
          </a:p>
          <a:p>
            <a:r>
              <a:rPr lang="en-GB" sz="900"/>
              <a:t>Ra8+ Kf7 46. Bc2 Rf4 47. a6 Bc6 48. Rd8 Nf5+ 49. Bxf5 Rxf5 50. Rc8 Bd5 51.</a:t>
            </a:r>
          </a:p>
          <a:p>
            <a:r>
              <a:rPr lang="en-GB" sz="900"/>
              <a:t>a7 Rf4 52. a8=Q Bxa8 53. Rxa8 Rc4 54. Bd2 Kg6 55. Ra7 Rd4 56. Be3 Rc4 57.</a:t>
            </a:r>
          </a:p>
          <a:p>
            <a:r>
              <a:rPr lang="en-GB" sz="900"/>
              <a:t>Rb7 Rc3 58. Bd2 Rc2 59. Ba5 Ra2 60. Bd8 Ra8 61. Bb6 Rc8 62. Rc7 Rb8 63. Bc5</a:t>
            </a:r>
          </a:p>
          <a:p>
            <a:r>
              <a:rPr lang="en-GB" sz="900"/>
              <a:t>Re8 64. Kf2 Rh8 65. Ke3 Ra8 66. Kd3 Ra4 67. g3 Ra8 68. Ke4 Rh8 69. Kd5 Rd8+</a:t>
            </a:r>
          </a:p>
          <a:p>
            <a:r>
              <a:rPr lang="en-GB" sz="900"/>
              <a:t>70. Ke6 Ra8 71. Bd6 Re8+ 72. Be7 Ra8 73. Rb7 Ra6+ 74. Bd6 Ra8 75. f4 exf4</a:t>
            </a:r>
          </a:p>
          <a:p>
            <a:r>
              <a:rPr lang="en-GB" sz="900"/>
              <a:t>76. gxf4 Ra6 77. Rd7 Ra8 78. f5+ Kh7 79. Kf7 Ra4 80. Bf8 Rg4 81. Bxg7 1-0</a:t>
            </a:r>
            <a:endParaRPr lang="en-G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7793C-2BC0-42E8-7B30-1F13419BD307}"/>
              </a:ext>
            </a:extLst>
          </p:cNvPr>
          <p:cNvSpPr txBox="1"/>
          <p:nvPr/>
        </p:nvSpPr>
        <p:spPr>
          <a:xfrm>
            <a:off x="540072" y="40389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>
                <a:solidFill>
                  <a:srgbClr val="373737"/>
                </a:solidFill>
                <a:latin typeface="Myriad Pro"/>
              </a:rPr>
              <a:t>”</a:t>
            </a:r>
            <a:r>
              <a:rPr lang="en-GB" sz="1200" b="0" i="0">
                <a:solidFill>
                  <a:srgbClr val="373737"/>
                </a:solidFill>
                <a:effectLst/>
                <a:latin typeface="Myriad Pro"/>
              </a:rPr>
              <a:t>Hopefully this has illustrated some points about using and abusing tools like Hadoop for data processing tasks that can better be accomplished on a single machine with simple shell commands and tools. If you have a huge amount of data or really need distributed processing, then tools like Hadoop may be required, but more often than not these days I see Hadoop used where a traditional relational database or other solutions would be far better in terms of performance, cost of implementation, and ongoing maintenance.</a:t>
            </a:r>
            <a:r>
              <a:rPr lang="en-US" sz="1200">
                <a:solidFill>
                  <a:srgbClr val="373737"/>
                </a:solidFill>
                <a:latin typeface="Myriad Pro"/>
              </a:rPr>
              <a:t>”</a:t>
            </a:r>
            <a:endParaRPr lang="en-G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8D2FC-365D-127A-B4B0-5D70568C89EB}"/>
              </a:ext>
            </a:extLst>
          </p:cNvPr>
          <p:cNvSpPr txBox="1"/>
          <p:nvPr/>
        </p:nvSpPr>
        <p:spPr>
          <a:xfrm>
            <a:off x="380999" y="5810947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>
                <a:hlinkClick r:id="rId3"/>
              </a:rPr>
              <a:t>https://adamdrake.com/command-line-tools-can-be-235x-faster-than-your-hadoop-cluster.html</a:t>
            </a:r>
            <a:r>
              <a:rPr lang="el-GR" sz="1100"/>
              <a:t> </a:t>
            </a:r>
            <a:endParaRPr lang="en-G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3CED-B982-0B7F-0A67-4DD03E804D53}"/>
              </a:ext>
            </a:extLst>
          </p:cNvPr>
          <p:cNvSpPr txBox="1"/>
          <p:nvPr/>
        </p:nvSpPr>
        <p:spPr>
          <a:xfrm>
            <a:off x="540072" y="2223025"/>
            <a:ext cx="577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/>
              <a:t>24 </a:t>
            </a:r>
            <a:r>
              <a:rPr lang="el-GR"/>
              <a:t>λεπτά για επεξεργασία 1.75</a:t>
            </a:r>
            <a:r>
              <a:rPr lang="en-US"/>
              <a:t>GB </a:t>
            </a:r>
            <a:r>
              <a:rPr lang="el-GR"/>
              <a:t>δεδομένων αγώνων σκακιού</a:t>
            </a:r>
            <a:r>
              <a:rPr lang="en-US"/>
              <a:t> </a:t>
            </a:r>
            <a:r>
              <a:rPr lang="el-GR"/>
              <a:t>σε </a:t>
            </a:r>
            <a:r>
              <a:rPr lang="en-US"/>
              <a:t>Amazon Elastic Map Reduce  έ</a:t>
            </a:r>
            <a:r>
              <a:rPr lang="el-GR"/>
              <a:t>ναντι 12 δευτερολέπτων σε έναν απλ</a:t>
            </a:r>
            <a:r>
              <a:rPr lang="en-US"/>
              <a:t>ό</a:t>
            </a:r>
            <a:r>
              <a:rPr lang="el-GR"/>
              <a:t> υπολογιστή με εντολές γραμμής εντολών </a:t>
            </a:r>
            <a:endParaRPr lang="en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79348-E901-6C03-00A4-DC7EEB818111}"/>
              </a:ext>
            </a:extLst>
          </p:cNvPr>
          <p:cNvSpPr txBox="1"/>
          <p:nvPr/>
        </p:nvSpPr>
        <p:spPr>
          <a:xfrm>
            <a:off x="8758567" y="199841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</a:t>
            </a:r>
            <a:r>
              <a:rPr lang="en-GR"/>
              <a:t> 2.000.000 </a:t>
            </a:r>
            <a:r>
              <a:rPr lang="el-GR"/>
              <a:t>αγώνες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756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E104-7795-7356-56BD-9CADB36E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F2F-D583-2370-F371-3484D4A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1</a:t>
            </a:r>
            <a:r>
              <a:rPr lang="en-US" b="1" dirty="0"/>
              <a:t>BRC (1 Billion Row Challenge)</a:t>
            </a:r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B4-79EE-5529-89EF-6A7CD72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23</a:t>
            </a:fld>
            <a:endParaRPr lang="el-GR"/>
          </a:p>
        </p:txBody>
      </p:sp>
      <p:pic>
        <p:nvPicPr>
          <p:cNvPr id="16" name="Content Placeholder 15" descr="A screenshot of a website&#10;&#10;Description automatically generated">
            <a:extLst>
              <a:ext uri="{FF2B5EF4-FFF2-40B4-BE49-F238E27FC236}">
                <a16:creationId xmlns:a16="http://schemas.microsoft.com/office/drawing/2014/main" id="{3D680CB6-9B3A-EED2-73FD-885C30E9E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59450"/>
            <a:ext cx="5257801" cy="1043020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3E3B0F-C5FE-AA2B-9D60-A466B9528B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8" y="1825625"/>
            <a:ext cx="4209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A63A-D6B9-4B92-F60F-66334E238752}"/>
              </a:ext>
            </a:extLst>
          </p:cNvPr>
          <p:cNvSpPr txBox="1"/>
          <p:nvPr/>
        </p:nvSpPr>
        <p:spPr>
          <a:xfrm>
            <a:off x="1834402" y="6176963"/>
            <a:ext cx="3189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5"/>
              </a:rPr>
              <a:t>https://github.com/gunnarmorling/1brc</a:t>
            </a:r>
            <a:r>
              <a:rPr lang="en-US" sz="1100" dirty="0"/>
              <a:t> </a:t>
            </a:r>
            <a:endParaRPr lang="en-G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C456-2CAE-CE7C-7B83-CD482E5EF76F}"/>
              </a:ext>
            </a:extLst>
          </p:cNvPr>
          <p:cNvSpPr txBox="1"/>
          <p:nvPr/>
        </p:nvSpPr>
        <p:spPr>
          <a:xfrm rot="19408380">
            <a:off x="1018615" y="2368340"/>
            <a:ext cx="163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2400" dirty="0"/>
              <a:t>12GB</a:t>
            </a:r>
            <a:r>
              <a:rPr lang="el-GR" sz="2400" dirty="0"/>
              <a:t> </a:t>
            </a:r>
            <a:r>
              <a:rPr lang="en-GR" sz="2400" dirty="0"/>
              <a:t>dataset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1761834-752D-3C13-295F-62C4E33F1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41" y="2884921"/>
            <a:ext cx="5493045" cy="32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F02F-8E6E-3659-7459-3B0751A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90157-A008-1B65-AACF-D8057B87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Apache Hadoop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2C909-A2BD-4D99-A3BA-E33DA84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24</a:t>
            </a:fld>
            <a:endParaRPr lang="el-GR"/>
          </a:p>
        </p:txBody>
      </p:sp>
      <p:pic>
        <p:nvPicPr>
          <p:cNvPr id="2056" name="Picture 8" descr="Apache hadoop logo - Icônes Médias sociaux et logos">
            <a:extLst>
              <a:ext uri="{FF2B5EF4-FFF2-40B4-BE49-F238E27FC236}">
                <a16:creationId xmlns:a16="http://schemas.microsoft.com/office/drawing/2014/main" id="{6B7BB95E-E5C4-F1BB-8D98-8EE86DC7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75" y="562161"/>
            <a:ext cx="1919195" cy="19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15C6C5-61E6-4B2C-8B57-3E13461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 δίλημμα scale up ή scale out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F27DA-DAC1-4882-B66C-65DB97B9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Scale up</a:t>
            </a:r>
            <a:r>
              <a:rPr lang="en-US" sz="2000"/>
              <a:t>: Ένα μηχάνημα υψηλών προδιαγραφών και υψηλής αξιοπιστίας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εκθετική αύξηση κόστους</a:t>
            </a:r>
          </a:p>
          <a:p>
            <a:r>
              <a:rPr lang="en-US" sz="2000" b="1"/>
              <a:t>Scale out</a:t>
            </a:r>
            <a:r>
              <a:rPr lang="en-US" sz="2000"/>
              <a:t>: Μια συστάδα μηχανημάτων αποτελούμενη από απλούς υπολογιστές μέτριας αξιοπιστίας (commodity hardware)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γραμμική αύξηση κόστους</a:t>
            </a:r>
          </a:p>
        </p:txBody>
      </p:sp>
      <p:pic>
        <p:nvPicPr>
          <p:cNvPr id="1026" name="Picture 2" descr="Αποτέλεσμα εικόνας για scale up vs scale out">
            <a:extLst>
              <a:ext uri="{FF2B5EF4-FFF2-40B4-BE49-F238E27FC236}">
                <a16:creationId xmlns:a16="http://schemas.microsoft.com/office/drawing/2014/main" id="{CE130D47-2CF4-4CBB-8F30-0439981098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46218"/>
            <a:ext cx="6903720" cy="3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5F7E44A-8CB0-4433-A9EE-C62DF4C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74D2C4-C843-412D-9C67-6E6796AB11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FECF1D-A72F-4CE6-9E0B-E3408CF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000" dirty="0"/>
              <a:t>Η έννοια της κλιμάκωσης</a:t>
            </a:r>
            <a:r>
              <a:rPr lang="en-US" sz="4000" dirty="0"/>
              <a:t> </a:t>
            </a:r>
            <a:r>
              <a:rPr lang="el-GR" sz="4000" dirty="0"/>
              <a:t>στο λειτουργικό επίπεδο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BB1CF77A-0D54-412D-8A20-9FC4518A9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9209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Γραφικό 6" descr="Θλιμμένο πρόσωπο χωρίς γέμισμα">
            <a:extLst>
              <a:ext uri="{FF2B5EF4-FFF2-40B4-BE49-F238E27FC236}">
                <a16:creationId xmlns:a16="http://schemas.microsoft.com/office/drawing/2014/main" id="{C014CA23-DDA2-49E9-9A7F-2AE036D4E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3" y="1200752"/>
            <a:ext cx="914400" cy="914400"/>
          </a:xfrm>
          <a:prstGeom prst="rect">
            <a:avLst/>
          </a:prstGeom>
        </p:spPr>
      </p:pic>
      <p:pic>
        <p:nvPicPr>
          <p:cNvPr id="9" name="Γραφικό 8" descr="Ουδέτερο πρόσωπο χωρίς γέμισμα">
            <a:extLst>
              <a:ext uri="{FF2B5EF4-FFF2-40B4-BE49-F238E27FC236}">
                <a16:creationId xmlns:a16="http://schemas.microsoft.com/office/drawing/2014/main" id="{3A208076-5459-4B07-9899-8D1801BA0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863" y="2971800"/>
            <a:ext cx="914400" cy="914400"/>
          </a:xfrm>
          <a:prstGeom prst="rect">
            <a:avLst/>
          </a:prstGeom>
        </p:spPr>
      </p:pic>
      <p:pic>
        <p:nvPicPr>
          <p:cNvPr id="13" name="Γραφικό 12" descr="Πρόσωπο με γυαλιά ηλίου χωρίς γέμισμα">
            <a:extLst>
              <a:ext uri="{FF2B5EF4-FFF2-40B4-BE49-F238E27FC236}">
                <a16:creationId xmlns:a16="http://schemas.microsoft.com/office/drawing/2014/main" id="{857156EB-FEEF-4B6B-A83D-F9EDED327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91863" y="4858351"/>
            <a:ext cx="914400" cy="914400"/>
          </a:xfrm>
          <a:prstGeom prst="rect">
            <a:avLst/>
          </a:prstGeom>
        </p:spPr>
      </p:pic>
      <p:sp>
        <p:nvSpPr>
          <p:cNvPr id="14" name="Θέση αριθμού διαφάνειας 13">
            <a:extLst>
              <a:ext uri="{FF2B5EF4-FFF2-40B4-BE49-F238E27FC236}">
                <a16:creationId xmlns:a16="http://schemas.microsoft.com/office/drawing/2014/main" id="{04B341D2-9153-44DC-9765-0263302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9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A2220-733D-464F-B6A0-825BFC063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9CBEE7-00AC-4444-BDDE-34E9DAD2B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0F8CA-C8A8-4D88-B500-7EF74B908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24CF1-C5C0-41A1-B14F-0F580E57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400" dirty="0"/>
              <a:t>Η έννοια της κλιμάκωσης αλγοριθμικά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3443AB-D1EE-4CD4-9D9C-7C3FAD2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82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9EEA7-DCD3-4A3C-AF37-B785E1CFA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B5898-E435-4BBC-BD76-77A923DC0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3C0D87-3C30-4026-ACAE-7445C6C57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5810250" cy="4737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Το </a:t>
            </a:r>
            <a:r>
              <a:rPr lang="en-US" dirty="0"/>
              <a:t>Hadoop </a:t>
            </a:r>
            <a:r>
              <a:rPr lang="el-GR" dirty="0"/>
              <a:t>είναι ένα </a:t>
            </a:r>
            <a:r>
              <a:rPr lang="en-US" dirty="0"/>
              <a:t>framework </a:t>
            </a:r>
            <a:r>
              <a:rPr lang="el-GR" dirty="0"/>
              <a:t>που επιτρέπει την αποθήκευση δεδομένων και την παράλληλη εκτέλεση εφαρμογών</a:t>
            </a:r>
            <a:r>
              <a:rPr lang="en-US" dirty="0"/>
              <a:t> </a:t>
            </a:r>
            <a:r>
              <a:rPr lang="el-GR" dirty="0"/>
              <a:t> σε συστάδες απλών υπολογιστών (</a:t>
            </a:r>
            <a:r>
              <a:rPr lang="en-US" dirty="0"/>
              <a:t>computer clusters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Βασικά υποσυστήματα του </a:t>
            </a:r>
            <a:r>
              <a:rPr lang="en-US" dirty="0"/>
              <a:t>Hadoop </a:t>
            </a:r>
            <a:r>
              <a:rPr lang="el-GR" dirty="0"/>
              <a:t>είναι τα: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HDFS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YARN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MapReduce</a:t>
            </a:r>
          </a:p>
          <a:p>
            <a:pPr>
              <a:lnSpc>
                <a:spcPct val="120000"/>
              </a:lnSpc>
            </a:pPr>
            <a:r>
              <a:rPr lang="el-GR" dirty="0"/>
              <a:t>Είναι </a:t>
            </a:r>
            <a:r>
              <a:rPr lang="en-US" dirty="0"/>
              <a:t>open source </a:t>
            </a:r>
            <a:r>
              <a:rPr lang="el-GR" dirty="0"/>
              <a:t>και έχει μεγάλη αποδοχή (</a:t>
            </a:r>
            <a:r>
              <a:rPr lang="en-US" dirty="0"/>
              <a:t>Yahoo!, Twitter, Amazon, Facebook </a:t>
            </a:r>
            <a:r>
              <a:rPr lang="el-GR" dirty="0"/>
              <a:t>κ.α.)</a:t>
            </a:r>
            <a:endParaRPr lang="en-US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47106" name="Picture 2" descr="http://twimgs.com/informationweek/galleries/automated/723/01_Hadoop_ful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827039" y="2869147"/>
            <a:ext cx="3011743" cy="2235836"/>
          </a:xfrm>
          <a:prstGeom prst="rect">
            <a:avLst/>
          </a:prstGeom>
          <a:noFill/>
        </p:spPr>
      </p:pic>
      <p:sp>
        <p:nvSpPr>
          <p:cNvPr id="6" name="5 - Ορθογώνιο"/>
          <p:cNvSpPr/>
          <p:nvPr/>
        </p:nvSpPr>
        <p:spPr>
          <a:xfrm>
            <a:off x="8122498" y="5192030"/>
            <a:ext cx="187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http://hadoop.apache.org/</a:t>
            </a:r>
            <a:endParaRPr lang="el-G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56847" y="1931678"/>
            <a:ext cx="302530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dirty="0"/>
              <a:t>Βασική ιδέα: Μετακίνηση των υπολογισμών στα δεδομένα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804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 Ecosystem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29</a:t>
            </a:fld>
            <a:endParaRPr lang="el-GR" dirty="0"/>
          </a:p>
        </p:txBody>
      </p:sp>
      <p:pic>
        <p:nvPicPr>
          <p:cNvPr id="1026" name="Picture 2" descr="Hadoop Ecosystem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45919"/>
            <a:ext cx="6191250" cy="48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4558559" y="6248797"/>
            <a:ext cx="3074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100" dirty="0">
                <a:hlinkClick r:id="rId4"/>
              </a:rPr>
              <a:t>https://www.edureka.co/blog/hadoop-ecosystem</a:t>
            </a:r>
            <a:r>
              <a:rPr lang="en-US" sz="1100" dirty="0"/>
              <a:t> 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3451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6594036" y="720378"/>
            <a:ext cx="4456942" cy="2478760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193B0-F8FF-6990-0BB2-43CF7DB5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83" y="3199138"/>
            <a:ext cx="4838247" cy="25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A0F5C-4B56-7ECF-2B05-1C5E52DC28DC}"/>
              </a:ext>
            </a:extLst>
          </p:cNvPr>
          <p:cNvSpPr txBox="1"/>
          <p:nvPr/>
        </p:nvSpPr>
        <p:spPr>
          <a:xfrm>
            <a:off x="6013861" y="5791079"/>
            <a:ext cx="5617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050" dirty="0">
                <a:hlinkClick r:id="rId5"/>
              </a:rPr>
              <a:t>https://www.linkedin.com/pulse/digital-transformation-acceleration-through-prashant-thomas/</a:t>
            </a:r>
            <a:r>
              <a:rPr lang="en-G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r>
              <a:rPr lang="el-GR" dirty="0"/>
              <a:t> (</a:t>
            </a:r>
            <a:r>
              <a:rPr lang="en-US" dirty="0"/>
              <a:t>Hadoop Distributed File System</a:t>
            </a:r>
            <a:r>
              <a:rPr lang="el-GR" dirty="0"/>
              <a:t>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16000"/>
            <a:ext cx="5695950" cy="47656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HDFS </a:t>
            </a:r>
            <a:r>
              <a:rPr lang="el-GR" dirty="0"/>
              <a:t>είναι ένα </a:t>
            </a:r>
            <a:r>
              <a:rPr lang="el-GR" b="1" dirty="0"/>
              <a:t>κατανεμημένο σύστημα αρχείων</a:t>
            </a:r>
            <a:r>
              <a:rPr lang="el-GR" dirty="0"/>
              <a:t> που τρέχει πάνω από το σύστημα αρχείων ενός </a:t>
            </a:r>
            <a:r>
              <a:rPr lang="en-US" dirty="0" err="1"/>
              <a:t>linux</a:t>
            </a:r>
            <a:r>
              <a:rPr lang="el-GR" dirty="0"/>
              <a:t> συστήματος</a:t>
            </a:r>
          </a:p>
          <a:p>
            <a:pPr>
              <a:lnSpc>
                <a:spcPct val="120000"/>
              </a:lnSpc>
            </a:pPr>
            <a:r>
              <a:rPr lang="el-GR" dirty="0"/>
              <a:t>Μπορεί να αποθηκεύσει μεγάλα αρχεία σε συστάδες κοινών υπολογιστών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αρχεία δεδομένων σπάνε σε </a:t>
            </a:r>
            <a:r>
              <a:rPr lang="el-GR" dirty="0" err="1"/>
              <a:t>μπλοκς</a:t>
            </a:r>
            <a:r>
              <a:rPr lang="el-GR" dirty="0"/>
              <a:t> (</a:t>
            </a:r>
            <a:r>
              <a:rPr lang="el-GR" b="1" dirty="0"/>
              <a:t>128 </a:t>
            </a:r>
            <a:r>
              <a:rPr lang="en-US" b="1" dirty="0"/>
              <a:t>MB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Κάθε μπλοκ διατηρείται σε 3 (</a:t>
            </a:r>
            <a:r>
              <a:rPr lang="en-US" dirty="0"/>
              <a:t>default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αντίγραφα σε διάφορους υπολογιστές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b="1" dirty="0" err="1"/>
              <a:t>NameNode</a:t>
            </a:r>
            <a:r>
              <a:rPr lang="en-GB" b="1" dirty="0"/>
              <a:t> </a:t>
            </a:r>
            <a:r>
              <a:rPr lang="el-GR" dirty="0"/>
              <a:t>είναι ένας κόμβος υπεύθυνος για τη διαχείριση των </a:t>
            </a:r>
            <a:r>
              <a:rPr lang="el-GR" dirty="0" err="1"/>
              <a:t>μεταδεδομένων</a:t>
            </a:r>
            <a:r>
              <a:rPr lang="el-GR" dirty="0"/>
              <a:t> των αρχείων (π.χ. θέση, άδειες πρόσβασης)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b="1" dirty="0" err="1"/>
              <a:t>DataNodes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 err="1"/>
              <a:t>ί</a:t>
            </a:r>
            <a:r>
              <a:rPr lang="el-GR" dirty="0"/>
              <a:t>ναι υπεύθυνα για την αποθήκευση των πραγματικών δεδομένων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11" name="Picture 4" descr="http://www.developer.com/imagesvr_ce/478/HDF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0" y="1825625"/>
            <a:ext cx="4775403" cy="38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6277628" y="5793452"/>
            <a:ext cx="5645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050" dirty="0">
                <a:hlinkClick r:id="rId4"/>
              </a:rPr>
              <a:t>http://www.developer.com/db/getting-familiarized-with-the-hadoop-distribution-file-system.html</a:t>
            </a:r>
            <a:r>
              <a:rPr lang="en-US" sz="1050" dirty="0"/>
              <a:t> </a:t>
            </a:r>
            <a:endParaRPr lang="el-GR" sz="105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39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Hadoop YARN (Yet Another Resource Negotiator)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Το YARN λειτουργεί ως ενδιάμεσο επίπεδο ανάμεσα στις εργασίες που πρόκειται να εκτελεστούν και στο HDFS</a:t>
            </a:r>
          </a:p>
          <a:p>
            <a:r>
              <a:rPr lang="en-US" sz="2000"/>
              <a:t>Φροντίζει ώστε να γίνεται καλή χρήση της υπολογιστικής ισχύος της υποδομής</a:t>
            </a:r>
          </a:p>
          <a:p>
            <a:r>
              <a:rPr lang="en-US" sz="2000"/>
              <a:t>JobTracker (master)</a:t>
            </a:r>
          </a:p>
          <a:p>
            <a:r>
              <a:rPr lang="en-US" sz="2000"/>
              <a:t>TaskTrackers (slaves) – ένα ανά datanode </a:t>
            </a:r>
          </a:p>
        </p:txBody>
      </p:sp>
      <p:pic>
        <p:nvPicPr>
          <p:cNvPr id="4098" name="Picture 2" descr="http://4.bp.blogspot.com/-Pm2Q_uyZmPw/U2IvDO7my1I/AAAAAAAABFg/8CAyVoO7F30/s1600/YAR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7" y="3510228"/>
            <a:ext cx="6894236" cy="23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3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67350" cy="4803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Google 2004</a:t>
            </a:r>
            <a:r>
              <a:rPr lang="el-GR" dirty="0"/>
              <a:t>) είναι ένα υπολογιστικό υπόδειγμα (</a:t>
            </a:r>
            <a:r>
              <a:rPr lang="en-US" dirty="0"/>
              <a:t>computational paradigm/engine</a:t>
            </a:r>
            <a:r>
              <a:rPr lang="el-GR" dirty="0"/>
              <a:t>) που χρησιμοποιείται ευρύτατα για αποδοτική κατανεμημένη επεξεργασία πάνω σε μεγάλα σύνολα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Εκτελείται σε </a:t>
            </a:r>
            <a:r>
              <a:rPr lang="en-US" dirty="0"/>
              <a:t>clusters </a:t>
            </a:r>
            <a:r>
              <a:rPr lang="el-GR" dirty="0"/>
              <a:t>υπολογιστών και επωφελείται από την ύπαρξη πολλών κόμβων στους οποίους μπορεί να ανατεθεί εργασία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l-GR" dirty="0"/>
              <a:t>Ο προγραμματιστής χρειάζεται να γράφει δύο συναρτήσεις για την αντιμετώπιση κάθε προβλήματος με </a:t>
            </a:r>
            <a:r>
              <a:rPr lang="en-US" dirty="0"/>
              <a:t>MapReduce:</a:t>
            </a:r>
            <a:r>
              <a:rPr lang="el-GR" dirty="0"/>
              <a:t> τη συνάρτηση </a:t>
            </a:r>
            <a:r>
              <a:rPr lang="en-US" b="1" dirty="0"/>
              <a:t>map</a:t>
            </a:r>
            <a:r>
              <a:rPr lang="en-US" dirty="0"/>
              <a:t> </a:t>
            </a:r>
            <a:r>
              <a:rPr lang="el-GR" dirty="0"/>
              <a:t>και τη συνάρτηση </a:t>
            </a:r>
            <a:r>
              <a:rPr lang="en-US" b="1" dirty="0"/>
              <a:t>reduce</a:t>
            </a:r>
            <a:endParaRPr lang="el-GR" b="1" dirty="0"/>
          </a:p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b="1" dirty="0"/>
              <a:t>Hadoop MR </a:t>
            </a:r>
            <a:r>
              <a:rPr lang="el-GR" dirty="0"/>
              <a:t>αποτελεί μια </a:t>
            </a:r>
            <a:r>
              <a:rPr lang="en-US" dirty="0"/>
              <a:t>open source </a:t>
            </a:r>
            <a:r>
              <a:rPr lang="el-GR" dirty="0"/>
              <a:t>υλοποίηση του </a:t>
            </a:r>
            <a:r>
              <a:rPr lang="en-US" dirty="0"/>
              <a:t>MapReduce</a:t>
            </a:r>
            <a:r>
              <a:rPr lang="el-GR" dirty="0"/>
              <a:t> που περιλαμβάνεται στο </a:t>
            </a:r>
            <a:r>
              <a:rPr lang="en-US" dirty="0"/>
              <a:t>Apache Hadoop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181600" cy="3013109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6952248" y="5205127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http://research.google.com/archive/mapreduce-osdi04.pdf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32</a:t>
            </a:fld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9246314" y="1924070"/>
            <a:ext cx="1795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Δεκέμβριος 2004</a:t>
            </a:r>
          </a:p>
        </p:txBody>
      </p:sp>
    </p:spTree>
    <p:extLst>
      <p:ext uri="{BB962C8B-B14F-4D97-AF65-F5344CB8AC3E}">
        <p14:creationId xmlns:p14="http://schemas.microsoft.com/office/powerpoint/2010/main" val="112583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συναρτήσεις </a:t>
            </a:r>
            <a:r>
              <a:rPr lang="en-US" dirty="0"/>
              <a:t>map </a:t>
            </a:r>
            <a:r>
              <a:rPr lang="el-GR" dirty="0"/>
              <a:t>και </a:t>
            </a:r>
            <a:r>
              <a:rPr lang="en-US" dirty="0"/>
              <a:t>reduce </a:t>
            </a:r>
            <a:r>
              <a:rPr lang="el-GR" dirty="0"/>
              <a:t>του </a:t>
            </a:r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Τα προβλήματα «σπάνε» σε δύο φάσεις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Map</a:t>
            </a:r>
            <a:r>
              <a:rPr lang="en-US" dirty="0"/>
              <a:t>: </a:t>
            </a:r>
            <a:r>
              <a:rPr lang="el-GR" dirty="0"/>
              <a:t>τα δεδομένα του προβλήματος διαχωρίζονται σε ξένα μεταξύ τους σύνολα που περιέχουν εγγραφές της μορφής </a:t>
            </a:r>
            <a:br>
              <a:rPr lang="en-US" dirty="0"/>
            </a:br>
            <a:r>
              <a:rPr lang="el-GR" dirty="0"/>
              <a:t>&lt;</a:t>
            </a:r>
            <a:r>
              <a:rPr lang="en-US" dirty="0"/>
              <a:t>key, value</a:t>
            </a:r>
            <a:r>
              <a:rPr lang="el-GR" dirty="0"/>
              <a:t>&gt;</a:t>
            </a:r>
            <a:r>
              <a:rPr lang="en-US" dirty="0"/>
              <a:t> </a:t>
            </a:r>
            <a:r>
              <a:rPr lang="el-GR" dirty="0"/>
              <a:t>και ανατίθενται σε διεργασίες που παράγουν αποτελέσματα επίσης της μορφής &lt;</a:t>
            </a:r>
            <a:r>
              <a:rPr lang="en-US" dirty="0"/>
              <a:t>key, value</a:t>
            </a:r>
            <a:r>
              <a:rPr lang="el-GR" dirty="0"/>
              <a:t>&gt;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Shuffle (and sort):</a:t>
            </a:r>
            <a:r>
              <a:rPr lang="en-US" dirty="0"/>
              <a:t> </a:t>
            </a:r>
            <a:r>
              <a:rPr lang="el-GR" dirty="0"/>
              <a:t>γίνεται από το </a:t>
            </a:r>
            <a:r>
              <a:rPr lang="en-US" dirty="0"/>
              <a:t>Hadoop MR – </a:t>
            </a:r>
            <a:r>
              <a:rPr lang="el-GR" dirty="0"/>
              <a:t>ταξινομεί και ομαδοποιεί τα δεδομένα της </a:t>
            </a:r>
            <a:r>
              <a:rPr lang="en-US" dirty="0"/>
              <a:t>map </a:t>
            </a:r>
            <a:r>
              <a:rPr lang="el-GR" dirty="0"/>
              <a:t>φάσης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Reduce</a:t>
            </a:r>
            <a:r>
              <a:rPr lang="en-US" dirty="0"/>
              <a:t>: </a:t>
            </a:r>
            <a:r>
              <a:rPr lang="el-GR" dirty="0"/>
              <a:t>τα αποτελέσματα της </a:t>
            </a:r>
            <a:r>
              <a:rPr lang="en-US" dirty="0"/>
              <a:t>Map </a:t>
            </a:r>
            <a:r>
              <a:rPr lang="el-GR" dirty="0"/>
              <a:t>φάσης τροφοδοτούνται σε διεργασίες που τα συνοψίζουν σε μικρότερο αριθμό εγγραφών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9154" name="Picture 2" descr="[Diagram: stages of a MapReduce]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 cstate="print"/>
          <a:srcRect l="2741" t="3946" r="1755" b="4594"/>
          <a:stretch/>
        </p:blipFill>
        <p:spPr bwMode="auto">
          <a:xfrm>
            <a:off x="5938787" y="2067672"/>
            <a:ext cx="6167467" cy="3179511"/>
          </a:xfrm>
          <a:prstGeom prst="rect">
            <a:avLst/>
          </a:prstGeom>
          <a:noFill/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206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Παράδειγμα </a:t>
            </a:r>
            <a:r>
              <a:rPr lang="en-US" dirty="0"/>
              <a:t>Map-Reduce</a:t>
            </a:r>
            <a:r>
              <a:rPr lang="el-GR" dirty="0"/>
              <a:t>: Καταμέτρηση λέξεων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Παράδειγμα προβλήματος: Υπολογισμός της συχνότητας εμφάνισης λέξεων σε ένα </a:t>
            </a:r>
            <a:r>
              <a:rPr lang="el-GR" u="sng" dirty="0"/>
              <a:t>σύνολο πολλών κειμένων</a:t>
            </a:r>
          </a:p>
          <a:p>
            <a:r>
              <a:rPr lang="el-GR" dirty="0"/>
              <a:t>Ο προγραμματιστής πρέπει να γράψει μια </a:t>
            </a:r>
            <a:r>
              <a:rPr lang="en-US" b="1" dirty="0"/>
              <a:t>map </a:t>
            </a:r>
            <a:r>
              <a:rPr lang="el-GR" b="1" dirty="0"/>
              <a:t>συνάρτηση</a:t>
            </a:r>
            <a:r>
              <a:rPr lang="el-GR" dirty="0"/>
              <a:t> και μια </a:t>
            </a:r>
            <a:r>
              <a:rPr lang="en-US" b="1" dirty="0"/>
              <a:t>reduce </a:t>
            </a:r>
            <a:r>
              <a:rPr lang="el-GR" b="1" dirty="0"/>
              <a:t>συνάρτηση</a:t>
            </a:r>
          </a:p>
          <a:p>
            <a:r>
              <a:rPr lang="el-GR" dirty="0"/>
              <a:t>Το σύστημα τοποθετεί στην ίδια ομάδα όλα τα ζεύγη με το ίδιο ενδιάμεσο κλειδί και περνά την ομάδα στη συνάρτηση </a:t>
            </a:r>
            <a:r>
              <a:rPr lang="en-US" dirty="0"/>
              <a:t>reduce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6188149" y="1935240"/>
            <a:ext cx="4465674" cy="1584140"/>
            <a:chOff x="6188149" y="1690688"/>
            <a:chExt cx="4465674" cy="1584140"/>
          </a:xfrm>
        </p:grpSpPr>
        <p:sp>
          <p:nvSpPr>
            <p:cNvPr id="5" name="4 - TextBox"/>
            <p:cNvSpPr txBox="1"/>
            <p:nvPr/>
          </p:nvSpPr>
          <p:spPr>
            <a:xfrm>
              <a:off x="6312024" y="1772817"/>
              <a:ext cx="40324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όνομα του εγγράφου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περιεχόμενο του εγγράφου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map(String key, String value)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w in value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400" b="1" dirty="0" err="1">
                  <a:latin typeface="Courier New" pitchFamily="49" charset="0"/>
                  <a:cs typeface="Courier New" pitchFamily="49" charset="0"/>
                </a:rPr>
                <a:t>emitIntermediate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(w,1)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Ορθογώνιο 3"/>
            <p:cNvSpPr/>
            <p:nvPr/>
          </p:nvSpPr>
          <p:spPr>
            <a:xfrm>
              <a:off x="6188149" y="1690688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6188149" y="3889576"/>
            <a:ext cx="4465674" cy="1600438"/>
            <a:chOff x="6188149" y="3645024"/>
            <a:chExt cx="4465674" cy="1600438"/>
          </a:xfrm>
        </p:grpSpPr>
        <p:sp>
          <p:nvSpPr>
            <p:cNvPr id="7" name="6 - TextBox"/>
            <p:cNvSpPr txBox="1"/>
            <p:nvPr/>
          </p:nvSpPr>
          <p:spPr>
            <a:xfrm>
              <a:off x="6456040" y="3645024"/>
              <a:ext cx="403244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λέξη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values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: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λίστα από μετρήσεις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reduce(key, values)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c = 0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v in values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c += v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emit(c)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188149" y="3645024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231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καταμέτρησης λέξεων κειμένου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3615898" y="5810065"/>
            <a:ext cx="49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https://www.edureka.co/blog/mapreduce-tutorial</a:t>
            </a:r>
            <a:r>
              <a:rPr lang="el-GR" dirty="0"/>
              <a:t> 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35</a:t>
            </a:fld>
            <a:endParaRPr lang="el-GR" dirty="0"/>
          </a:p>
        </p:txBody>
      </p:sp>
      <p:pic>
        <p:nvPicPr>
          <p:cNvPr id="1028" name="Picture 4" descr="MapReduce Way - MapReduce Tutorial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555781"/>
            <a:ext cx="9230627" cy="40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0C5C-0307-A4A4-188A-FDDA8BA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MapReduce Tutorial</a:t>
            </a:r>
            <a:r>
              <a:rPr lang="el-GR"/>
              <a:t> </a:t>
            </a:r>
            <a:r>
              <a:rPr lang="en-US"/>
              <a:t>by Apache Hadoop</a:t>
            </a:r>
            <a:endParaRPr lang="en-G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1065-AC1A-0666-D9E8-1642616F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9" y="1541928"/>
            <a:ext cx="3538452" cy="5050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D696-FEF0-B622-D246-27F1E26B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36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6CDBE-6455-F670-1E82-D808B39113D6}"/>
              </a:ext>
            </a:extLst>
          </p:cNvPr>
          <p:cNvSpPr txBox="1"/>
          <p:nvPr/>
        </p:nvSpPr>
        <p:spPr>
          <a:xfrm>
            <a:off x="5307106" y="531925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>
                <a:hlinkClick r:id="rId4"/>
              </a:rPr>
              <a:t>https://hadoop.apache.org/docs/current/hadoop-mapreduce-client/hadoop-mapreduce-client-core/MapReduceTutorial.html#Example:_WordCount_v1.0</a:t>
            </a:r>
            <a:r>
              <a:rPr lang="en-GR" sz="1100"/>
              <a:t> </a:t>
            </a:r>
            <a:endParaRPr lang="en-GR" sz="1100" dirty="0"/>
          </a:p>
        </p:txBody>
      </p:sp>
      <p:pic>
        <p:nvPicPr>
          <p:cNvPr id="4098" name="Picture 2" descr="Old man celebrating with laptop. Old man celebrating at home ...">
            <a:extLst>
              <a:ext uri="{FF2B5EF4-FFF2-40B4-BE49-F238E27FC236}">
                <a16:creationId xmlns:a16="http://schemas.microsoft.com/office/drawing/2014/main" id="{182D3CE9-50C9-5724-BEC3-29BAD59C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1869142"/>
            <a:ext cx="2079811" cy="31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Βασικά βήματα του </a:t>
            </a:r>
            <a:r>
              <a:rPr lang="en-US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Φόρτωση ενός μεγάλου συνόλου εγγραφών σε ένα σύνολο μηχανημάτων με τη μορφή </a:t>
            </a:r>
            <a:br>
              <a:rPr lang="el-GR" dirty="0"/>
            </a:br>
            <a:r>
              <a:rPr lang="el-GR" dirty="0"/>
              <a:t>&lt;</a:t>
            </a:r>
            <a:r>
              <a:rPr lang="en-US" dirty="0"/>
              <a:t>key,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&gt;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Εξαγωγή κάποιας χρήσιμης πληροφορίας από κάθε εγγραφή (</a:t>
            </a:r>
            <a:r>
              <a:rPr lang="en-US" dirty="0"/>
              <a:t>map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εκπομπή ενδιάμεσου αποτελέσματος με τη μορφή &lt;</a:t>
            </a:r>
            <a:r>
              <a:rPr lang="en-US" dirty="0" err="1"/>
              <a:t>intermediate_key</a:t>
            </a:r>
            <a:r>
              <a:rPr lang="en-US" dirty="0"/>
              <a:t>, value</a:t>
            </a:r>
            <a:r>
              <a:rPr lang="el-GR" dirty="0"/>
              <a:t>&gt;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Ανακάτεμα - ταξινόμηση (</a:t>
            </a:r>
            <a:r>
              <a:rPr lang="en-US" dirty="0"/>
              <a:t>shuffle</a:t>
            </a:r>
            <a:r>
              <a:rPr lang="el-GR" dirty="0"/>
              <a:t>) των ενδιάμεσων αποτελεσμάτων ανάμεσα στα μηχανήματα</a:t>
            </a:r>
            <a:r>
              <a:rPr lang="en-US" dirty="0"/>
              <a:t> </a:t>
            </a:r>
            <a:r>
              <a:rPr lang="el-GR" dirty="0"/>
              <a:t>έτσι ώστε τα αποτελέσματα για το ίδιο κλειδί να είναι μαζί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Υπολογισμός συγκεντρωτικών τιμών για τα ενδιάμεσα αποτελέσματα (</a:t>
            </a:r>
            <a:r>
              <a:rPr lang="en-US" dirty="0"/>
              <a:t>reduce</a:t>
            </a:r>
            <a:r>
              <a:rPr lang="el-GR" dirty="0"/>
              <a:t>)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Αποθήκευση τελικού αποτελέσματος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Map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Τα δεδομένα εισόδου χωρίζονται σε τμήματα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Οι </a:t>
            </a:r>
            <a:r>
              <a:rPr lang="en-US" sz="2600" dirty="0"/>
              <a:t>worker nodes </a:t>
            </a:r>
            <a:r>
              <a:rPr lang="el-GR" sz="2600" dirty="0"/>
              <a:t>επεξεργάζονται παράλληλα τα δεδομένα που έχουν αναλάβει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Κάθε </a:t>
            </a:r>
            <a:r>
              <a:rPr lang="en-US" sz="2600" dirty="0"/>
              <a:t>worker node </a:t>
            </a:r>
            <a:r>
              <a:rPr lang="el-GR" sz="2600" dirty="0"/>
              <a:t>αποθηκεύει το αποτέλεσμα στο τοπικό του σύστημα αρχείων από όπου ο </a:t>
            </a:r>
            <a:r>
              <a:rPr lang="en-US" sz="2600" dirty="0"/>
              <a:t>reducer </a:t>
            </a:r>
            <a:r>
              <a:rPr lang="el-GR" sz="2600" dirty="0"/>
              <a:t>μπορεί να το προσπελάσει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Reduce</a:t>
            </a:r>
            <a:endParaRPr lang="el-GR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Πολλαπλά </a:t>
            </a:r>
            <a:r>
              <a:rPr lang="en-US" sz="2600" dirty="0"/>
              <a:t>reduce tasks </a:t>
            </a:r>
            <a:r>
              <a:rPr lang="el-GR" sz="2600" dirty="0"/>
              <a:t>αναλαμβάνουν να υπολογίσουν παράλληλα συγκεντρωτικά αποτελέσματα</a:t>
            </a:r>
            <a:endParaRPr lang="en-US" sz="26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4CA47B-BB17-47C7-9E60-64B1219A2C73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18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Διαχωρισμός εργασιών</a:t>
            </a:r>
            <a:r>
              <a:rPr lang="en-US" dirty="0"/>
              <a:t>: </a:t>
            </a:r>
            <a:r>
              <a:rPr lang="el-GR" dirty="0"/>
              <a:t>Τι κάνει ο προγραμματιστής και τι κάνει 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Προγραμματιστής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Γράφει τη συνάρτηση </a:t>
            </a:r>
            <a:r>
              <a:rPr lang="en-US" dirty="0"/>
              <a:t>map</a:t>
            </a:r>
          </a:p>
          <a:p>
            <a:r>
              <a:rPr lang="el-GR" dirty="0"/>
              <a:t>Γράφει τη συνάρτηση </a:t>
            </a:r>
            <a:r>
              <a:rPr lang="en-US" dirty="0"/>
              <a:t>reduce</a:t>
            </a:r>
            <a:endParaRPr lang="el-GR" dirty="0"/>
          </a:p>
          <a:p>
            <a:r>
              <a:rPr lang="el-GR" dirty="0"/>
              <a:t>Γράφει το πρόγραμμα οδήγησης (</a:t>
            </a:r>
            <a:r>
              <a:rPr lang="en-US" dirty="0"/>
              <a:t>driver</a:t>
            </a:r>
            <a:r>
              <a:rPr lang="el-GR" dirty="0"/>
              <a:t>) της διαδικασίας </a:t>
            </a:r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Framework 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Ανοχή σε σφάλματα</a:t>
            </a:r>
            <a:r>
              <a:rPr lang="en-US" dirty="0"/>
              <a:t> (fault tolerance)</a:t>
            </a:r>
            <a:endParaRPr lang="el-GR" dirty="0"/>
          </a:p>
          <a:p>
            <a:r>
              <a:rPr lang="el-GR" dirty="0"/>
              <a:t>Ανάθεση </a:t>
            </a:r>
            <a:r>
              <a:rPr lang="en-US" dirty="0"/>
              <a:t>workers </a:t>
            </a:r>
            <a:r>
              <a:rPr lang="el-GR" dirty="0"/>
              <a:t>σε εργασίες </a:t>
            </a:r>
            <a:r>
              <a:rPr lang="en-US" dirty="0"/>
              <a:t>map</a:t>
            </a:r>
            <a:r>
              <a:rPr lang="el-GR" dirty="0"/>
              <a:t> και εργασίες </a:t>
            </a:r>
            <a:r>
              <a:rPr lang="en-US" dirty="0"/>
              <a:t>reduce </a:t>
            </a:r>
            <a:endParaRPr lang="el-GR" dirty="0"/>
          </a:p>
          <a:p>
            <a:r>
              <a:rPr lang="el-GR" dirty="0"/>
              <a:t>Μετακίνηση επεξεργασίας στα δεδομένα</a:t>
            </a:r>
          </a:p>
          <a:p>
            <a:r>
              <a:rPr lang="en-US" dirty="0"/>
              <a:t>Shuffle</a:t>
            </a:r>
            <a:r>
              <a:rPr lang="el-GR" dirty="0"/>
              <a:t> &amp; </a:t>
            </a:r>
            <a:r>
              <a:rPr lang="en-US" dirty="0"/>
              <a:t>sort </a:t>
            </a:r>
            <a:r>
              <a:rPr lang="el-GR" dirty="0"/>
              <a:t>ανακάτεμα </a:t>
            </a:r>
            <a:r>
              <a:rPr lang="en-US" dirty="0"/>
              <a:t>-</a:t>
            </a:r>
            <a:r>
              <a:rPr lang="el-GR" dirty="0"/>
              <a:t>ταξινόμηση των ενδιάμεσων αποτελεσμάτων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675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Τρόποι προγραμματισμού στο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half" idx="1"/>
          </p:nvPr>
        </p:nvSpPr>
        <p:spPr>
          <a:xfrm>
            <a:off x="838199" y="1834590"/>
            <a:ext cx="579568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Java</a:t>
            </a:r>
            <a:r>
              <a:rPr lang="en-US" sz="2000" dirty="0"/>
              <a:t>: </a:t>
            </a:r>
            <a:r>
              <a:rPr lang="el-GR" sz="2000" dirty="0"/>
              <a:t>πρόσβαση στις πλήρεις δυνατότητες του </a:t>
            </a:r>
            <a:r>
              <a:rPr lang="en-US" sz="2000" dirty="0"/>
              <a:t>MapReduce </a:t>
            </a:r>
            <a:r>
              <a:rPr lang="el-GR" sz="2000" dirty="0"/>
              <a:t>αλλά δύσκαμπτα και μεγάλα προγράμματα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Hadoop streaming</a:t>
            </a:r>
            <a:r>
              <a:rPr lang="en-US" sz="2000" dirty="0"/>
              <a:t>: </a:t>
            </a:r>
            <a:r>
              <a:rPr lang="el-GR" sz="2000" dirty="0"/>
              <a:t>δυνατότητα χρήσης άλλων γλωσσών </a:t>
            </a:r>
            <a:r>
              <a:rPr lang="en-US" sz="2000" dirty="0"/>
              <a:t>(</a:t>
            </a:r>
            <a:r>
              <a:rPr lang="el-GR" sz="2000" dirty="0"/>
              <a:t>π.χ. </a:t>
            </a:r>
            <a:r>
              <a:rPr lang="en-US" sz="2000" dirty="0"/>
              <a:t>Python, Ruby </a:t>
            </a:r>
            <a:r>
              <a:rPr lang="el-GR" sz="2000" dirty="0"/>
              <a:t>κ.α.</a:t>
            </a:r>
            <a:r>
              <a:rPr lang="en-US" sz="2000" dirty="0"/>
              <a:t>)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Cascading</a:t>
            </a:r>
            <a:r>
              <a:rPr lang="en-US" sz="2000" dirty="0"/>
              <a:t>: </a:t>
            </a:r>
            <a:r>
              <a:rPr lang="el-GR" sz="2000" dirty="0"/>
              <a:t>βιβλιοθήκη σε </a:t>
            </a:r>
            <a:r>
              <a:rPr lang="en-US" sz="2000" dirty="0"/>
              <a:t>java </a:t>
            </a:r>
            <a:r>
              <a:rPr lang="el-GR" sz="2000" dirty="0"/>
              <a:t>που επιτρέπει την περιγραφή </a:t>
            </a:r>
            <a:r>
              <a:rPr lang="en-US" sz="2000" dirty="0"/>
              <a:t>data flows </a:t>
            </a:r>
            <a:r>
              <a:rPr lang="el-GR" sz="2000" dirty="0"/>
              <a:t>που μετασχηματίζονται σε διεργασίες </a:t>
            </a:r>
            <a:r>
              <a:rPr lang="en-US" sz="2000" dirty="0"/>
              <a:t>map reduce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Pig</a:t>
            </a:r>
            <a:r>
              <a:rPr lang="en-US" sz="2000" dirty="0"/>
              <a:t>: </a:t>
            </a:r>
            <a:r>
              <a:rPr lang="el-GR" sz="2000" dirty="0"/>
              <a:t>γλώσσα </a:t>
            </a:r>
            <a:r>
              <a:rPr lang="en-US" sz="2000" dirty="0"/>
              <a:t>data flow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Scalding</a:t>
            </a:r>
            <a:r>
              <a:rPr lang="el-GR" sz="2000" dirty="0"/>
              <a:t>: γλώσσα βασισμένη στη </a:t>
            </a:r>
            <a:r>
              <a:rPr lang="en-US" sz="2000" dirty="0"/>
              <a:t>Scala </a:t>
            </a:r>
            <a:r>
              <a:rPr lang="el-GR" sz="2000" dirty="0"/>
              <a:t>που οδηγεί στη συγγραφή σχετικά σύντομων προγραμμάτων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Hive</a:t>
            </a:r>
            <a:r>
              <a:rPr lang="en-US" sz="2000" dirty="0"/>
              <a:t>: </a:t>
            </a:r>
            <a:r>
              <a:rPr lang="el-GR" sz="2000" dirty="0"/>
              <a:t>γλώσσα παρόμοια με την </a:t>
            </a:r>
            <a:r>
              <a:rPr lang="en-US" sz="2000" dirty="0"/>
              <a:t>SQL</a:t>
            </a:r>
          </a:p>
        </p:txBody>
      </p:sp>
      <p:pic>
        <p:nvPicPr>
          <p:cNvPr id="5122" name="Picture 2" descr="https://camo.githubusercontent.com/dd137c31e4abf89d794a89f8b8e379130fb06d6f/68747470733a2f2f7261772e6769746875622e636f6d2f747769747465722f7363616c64696e672f646576656c6f702f6c6f676f2f7363616c64696e67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36" y="5392689"/>
            <a:ext cx="2318119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odatafy.com/wp-content/uploads/2015/09/hive-p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r="6476"/>
          <a:stretch/>
        </p:blipFill>
        <p:spPr bwMode="auto">
          <a:xfrm>
            <a:off x="10199893" y="4127436"/>
            <a:ext cx="778962" cy="12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hortonworks.com/wp-content/uploads/2013/06/cascading-logo-315x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887961"/>
            <a:ext cx="2368255" cy="7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39</a:t>
            </a:fld>
            <a:endParaRPr lang="el-GR"/>
          </a:p>
        </p:txBody>
      </p:sp>
      <p:pic>
        <p:nvPicPr>
          <p:cNvPr id="3074" name="Picture 2" descr="Σχετική 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0" y="3841947"/>
            <a:ext cx="955675" cy="9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8172036" y="1880715"/>
            <a:ext cx="3295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Hadoop Streaming</a:t>
            </a:r>
            <a:endParaRPr lang="el-G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78D9D-DDC4-4A1C-2E37-8269AB4AB780}"/>
              </a:ext>
            </a:extLst>
          </p:cNvPr>
          <p:cNvSpPr txBox="1"/>
          <p:nvPr/>
        </p:nvSpPr>
        <p:spPr>
          <a:xfrm>
            <a:off x="11059392" y="461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b="1" dirty="0"/>
              <a:t>Pig</a:t>
            </a:r>
          </a:p>
        </p:txBody>
      </p:sp>
    </p:spTree>
    <p:extLst>
      <p:ext uri="{BB962C8B-B14F-4D97-AF65-F5344CB8AC3E}">
        <p14:creationId xmlns:p14="http://schemas.microsoft.com/office/powerpoint/2010/main" val="31157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60497"/>
            <a:ext cx="22022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100" dirty="0">
                <a:hlinkClick r:id="rId5"/>
              </a:rPr>
              <a:t>https://a16z.com/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18A87-3E48-FCE4-A08F-C809367E7495}"/>
              </a:ext>
            </a:extLst>
          </p:cNvPr>
          <p:cNvSpPr txBox="1"/>
          <p:nvPr/>
        </p:nvSpPr>
        <p:spPr>
          <a:xfrm>
            <a:off x="7197218" y="52352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Techno-Optimist Manifesto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1232BA-28CE-4D1C-BC0F-2936B372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Η θέση του </a:t>
            </a:r>
            <a:r>
              <a:rPr lang="en-US" dirty="0"/>
              <a:t>Hadoop</a:t>
            </a:r>
            <a:r>
              <a:rPr lang="el-GR" dirty="0"/>
              <a:t> στην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9856C4-EF6F-4936-B898-0FE1E803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1521" cy="4351338"/>
          </a:xfrm>
        </p:spPr>
        <p:txBody>
          <a:bodyPr/>
          <a:lstStyle/>
          <a:p>
            <a:r>
              <a:rPr lang="en-US" dirty="0"/>
              <a:t>Hadoop Market by Product (Software, Hardware and Services) and by Applications - Global Industry Analysis and Forecast 20</a:t>
            </a:r>
            <a:r>
              <a:rPr lang="el-GR" dirty="0"/>
              <a:t>22</a:t>
            </a:r>
            <a:r>
              <a:rPr lang="en-US" dirty="0"/>
              <a:t> – 202</a:t>
            </a:r>
            <a:r>
              <a:rPr lang="el-GR" dirty="0"/>
              <a:t>7 </a:t>
            </a:r>
            <a:r>
              <a:rPr lang="en-US" dirty="0">
                <a:hlinkClick r:id="rId2"/>
              </a:rPr>
              <a:t>https://www.marketresearchengine.com/reportdetails/hadoop-market-share</a:t>
            </a:r>
            <a:r>
              <a:rPr lang="el-GR" dirty="0"/>
              <a:t> </a:t>
            </a:r>
          </a:p>
          <a:p>
            <a:pPr lvl="1"/>
            <a:r>
              <a:rPr lang="el-GR" dirty="0"/>
              <a:t>Η αγορά του </a:t>
            </a:r>
            <a:r>
              <a:rPr lang="en-US" dirty="0"/>
              <a:t>Hadoop </a:t>
            </a:r>
            <a:r>
              <a:rPr lang="el-GR" dirty="0"/>
              <a:t>αναμένεται να ξεπεράσει τα 50 δισεκατομμύρια $ μέχρι το </a:t>
            </a:r>
            <a:r>
              <a:rPr lang="en-US" dirty="0"/>
              <a:t>202</a:t>
            </a:r>
            <a:r>
              <a:rPr lang="el-GR" dirty="0"/>
              <a:t>7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835A1C53-3F59-4D1E-AC97-CE527ACAB4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02775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F20E7B-C0C8-4919-9E38-64E820BE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93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Hadoop vendors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Hortonworks (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συνένωση με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Cloudera 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το 2019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/>
              <a:t>MapR</a:t>
            </a: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Hadoop sandbox Virtual Machines (VMs)</a:t>
            </a:r>
          </a:p>
          <a:p>
            <a:pPr lvl="1"/>
            <a:r>
              <a:rPr lang="el-GR" dirty="0"/>
              <a:t>Κάθε </a:t>
            </a:r>
            <a:r>
              <a:rPr lang="en-US" dirty="0"/>
              <a:t>VM </a:t>
            </a:r>
            <a:r>
              <a:rPr lang="el-GR" dirty="0"/>
              <a:t>είναι «φορτωμένο» με ένα μεγάλο αριθμό από εργαλεία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Απαιτούν </a:t>
            </a:r>
            <a:r>
              <a:rPr lang="en-US" dirty="0"/>
              <a:t> </a:t>
            </a:r>
            <a:r>
              <a:rPr lang="el-GR" dirty="0" err="1"/>
              <a:t>ισχυρ</a:t>
            </a:r>
            <a:r>
              <a:rPr lang="en-US" dirty="0" err="1"/>
              <a:t>ή</a:t>
            </a:r>
            <a:r>
              <a:rPr lang="el-GR" dirty="0"/>
              <a:t> υπολογιστική ισχύ και μεγάλη ποσότητα μνήμης </a:t>
            </a:r>
            <a:endParaRPr lang="en-US" dirty="0"/>
          </a:p>
          <a:p>
            <a:endParaRPr lang="el-GR" dirty="0"/>
          </a:p>
        </p:txBody>
      </p:sp>
      <p:pic>
        <p:nvPicPr>
          <p:cNvPr id="7170" name="Picture 2" descr="http://blog.altoros.com/wp-content/uploads/2013/11/cloudera_hortonworks_map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0"/>
          <a:stretch/>
        </p:blipFill>
        <p:spPr bwMode="auto">
          <a:xfrm>
            <a:off x="838200" y="3997396"/>
            <a:ext cx="2231835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41</a:t>
            </a:fld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AA5B2B6-7605-4D88-9705-3DBB3030802E}"/>
              </a:ext>
            </a:extLst>
          </p:cNvPr>
          <p:cNvSpPr/>
          <p:nvPr/>
        </p:nvSpPr>
        <p:spPr>
          <a:xfrm>
            <a:off x="838199" y="5277745"/>
            <a:ext cx="64142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https://www.zdnet.com/article/the-new-cloudera-hortonworks-hadoop-100-open-source-50-boring/</a:t>
            </a:r>
            <a:endParaRPr lang="el-GR" sz="1100" dirty="0"/>
          </a:p>
        </p:txBody>
      </p:sp>
      <p:pic>
        <p:nvPicPr>
          <p:cNvPr id="8" name="Picture 2" descr="http://blog.altoros.com/wp-content/uploads/2013/11/cloudera_hortonworks_mapr.jpg">
            <a:extLst>
              <a:ext uri="{FF2B5EF4-FFF2-40B4-BE49-F238E27FC236}">
                <a16:creationId xmlns:a16="http://schemas.microsoft.com/office/drawing/2014/main" id="{5A10149D-49C1-41EF-BCDA-9A5DA176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1"/>
          <a:stretch/>
        </p:blipFill>
        <p:spPr bwMode="auto">
          <a:xfrm>
            <a:off x="3222435" y="4027375"/>
            <a:ext cx="2408026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41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5F0-9049-03DC-E7B6-CBEF9B7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E7B48-BD97-E56D-9C5F-F2B22A03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Map Reduce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0D6E5-D8EC-ABEB-1CD5-F0EEC4A1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</a:t>
            </a:r>
            <a:r>
              <a:rPr lang="en-GR" dirty="0"/>
              <a:t>ί</a:t>
            </a:r>
            <a:r>
              <a:rPr lang="el-GR" dirty="0" err="1"/>
              <a:t>γματα</a:t>
            </a:r>
            <a:r>
              <a:rPr lang="el-GR" dirty="0"/>
              <a:t> υπολογισμών με το </a:t>
            </a:r>
            <a:r>
              <a:rPr lang="en-US" dirty="0"/>
              <a:t>Map Reduce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057E-4B82-7C38-11B5-5236811E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083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832E9-FAB8-47EB-B588-3A24410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Προσέγγιση προβλημάτων με </a:t>
            </a:r>
            <a:r>
              <a:rPr lang="en-US" dirty="0"/>
              <a:t>Map Reduce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FBF22C-15D1-4873-9FC0-E297FDAD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5522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</a:t>
            </a:r>
            <a:r>
              <a:rPr lang="el-GR" dirty="0"/>
              <a:t>υπολογιστικό μοντέλο </a:t>
            </a:r>
            <a:r>
              <a:rPr lang="en-US" dirty="0"/>
              <a:t>MapReduce </a:t>
            </a:r>
            <a:r>
              <a:rPr lang="el-GR" dirty="0"/>
              <a:t>(</a:t>
            </a:r>
            <a:r>
              <a:rPr lang="en-US" dirty="0"/>
              <a:t>MR</a:t>
            </a:r>
            <a:r>
              <a:rPr lang="el-GR" dirty="0"/>
              <a:t>) αποτελεί έναν αποδοτικό τρόπο για την παράλληλη επεξεργασία μεγάλων δεδομένων.</a:t>
            </a:r>
          </a:p>
          <a:p>
            <a:r>
              <a:rPr lang="el-GR" dirty="0"/>
              <a:t>Στη συνέχεια θα παρουσιαστούν διάφορα προβλήματα στα οποία επιδεικνύεται η λειτουργία του </a:t>
            </a:r>
            <a:r>
              <a:rPr lang="en-US" dirty="0"/>
              <a:t>MR</a:t>
            </a:r>
            <a:r>
              <a:rPr lang="el-GR" dirty="0"/>
              <a:t>.</a:t>
            </a:r>
          </a:p>
          <a:p>
            <a:r>
              <a:rPr lang="el-GR" dirty="0"/>
              <a:t>Θα χρησιμοποιηθεί το </a:t>
            </a:r>
            <a:r>
              <a:rPr lang="en-US" dirty="0"/>
              <a:t>python </a:t>
            </a:r>
            <a:r>
              <a:rPr lang="el-GR" dirty="0"/>
              <a:t>πρόγραμμα </a:t>
            </a:r>
            <a:r>
              <a:rPr lang="en-US" b="1" dirty="0"/>
              <a:t>MapReduce.py</a:t>
            </a:r>
            <a:r>
              <a:rPr lang="en-US" dirty="0"/>
              <a:t> </a:t>
            </a:r>
            <a:r>
              <a:rPr lang="el-GR" dirty="0"/>
              <a:t>που υλοποιεί το υπολογιστικό μοντέλο </a:t>
            </a:r>
            <a:r>
              <a:rPr lang="en-US" dirty="0"/>
              <a:t>MR, </a:t>
            </a:r>
            <a:r>
              <a:rPr lang="el-GR" dirty="0"/>
              <a:t>αλλά η εκτέλεση θα γίνεται εξ’ ολοκλήρου σε έναν απλό Η/Υ</a:t>
            </a:r>
            <a:r>
              <a:rPr lang="en-US" dirty="0"/>
              <a:t>.</a:t>
            </a:r>
            <a:endParaRPr lang="el-GR" dirty="0"/>
          </a:p>
          <a:p>
            <a:r>
              <a:rPr lang="el-GR" dirty="0"/>
              <a:t>Το </a:t>
            </a:r>
            <a:r>
              <a:rPr lang="en-US" b="1" dirty="0" err="1"/>
              <a:t>MapReduce.py</a:t>
            </a:r>
            <a:r>
              <a:rPr lang="el-GR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γραφεί από τον </a:t>
            </a:r>
            <a:r>
              <a:rPr lang="en-US" dirty="0"/>
              <a:t>Bill Howe </a:t>
            </a:r>
            <a:r>
              <a:rPr lang="el-GR" dirty="0"/>
              <a:t>στα πλαίσια του μαθήματος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Data Science at Scale</a:t>
            </a:r>
            <a:r>
              <a:rPr lang="en-US" dirty="0"/>
              <a:t>” </a:t>
            </a:r>
            <a:r>
              <a:rPr lang="el-GR" dirty="0"/>
              <a:t>από το </a:t>
            </a:r>
            <a:r>
              <a:rPr lang="en-US" dirty="0"/>
              <a:t>University of Washington </a:t>
            </a:r>
            <a:r>
              <a:rPr lang="el-GR" dirty="0"/>
              <a:t>που προσφέρεται ως </a:t>
            </a:r>
            <a:r>
              <a:rPr lang="en-US" dirty="0"/>
              <a:t>MOOC</a:t>
            </a:r>
            <a:r>
              <a:rPr lang="el-GR" dirty="0"/>
              <a:t> μέσω του </a:t>
            </a:r>
            <a:r>
              <a:rPr lang="en-US" dirty="0"/>
              <a:t>Coursera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dirty="0"/>
              <a:t>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F1D6F8B-BBEE-4F5D-96D1-4BAE3A46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43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D0986-D0A0-EB99-8DA2-783E233DF0E0}"/>
              </a:ext>
            </a:extLst>
          </p:cNvPr>
          <p:cNvSpPr txBox="1"/>
          <p:nvPr/>
        </p:nvSpPr>
        <p:spPr>
          <a:xfrm>
            <a:off x="6918702" y="1467307"/>
            <a:ext cx="4627536" cy="511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__init__(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 = {}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 = []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emit_intermediate(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.intermediate.setdefault(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"MAP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record = json.loads(line)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(record)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"SHUFFLE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(key,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.intermediate[key])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"REDUCE"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jenc = json.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JSONEncoder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print(jenc.encode(item))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D100-477F-4A9C-FF17-66CD2E9875C3}"/>
              </a:ext>
            </a:extLst>
          </p:cNvPr>
          <p:cNvSpPr txBox="1"/>
          <p:nvPr/>
        </p:nvSpPr>
        <p:spPr>
          <a:xfrm>
            <a:off x="9852212" y="1643209"/>
            <a:ext cx="1899524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MapReduce.py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536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E89950DA-CE99-4148-BBAF-DFCF6FF6D5B4}"/>
              </a:ext>
            </a:extLst>
          </p:cNvPr>
          <p:cNvSpPr/>
          <p:nvPr/>
        </p:nvSpPr>
        <p:spPr>
          <a:xfrm>
            <a:off x="4660776" y="2961411"/>
            <a:ext cx="1041647" cy="34108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E663F6-138C-4C58-B57E-5F276B6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Είσοδος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29E8CB-2032-4861-AFCA-1BBCB371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όλα τα </a:t>
            </a:r>
            <a:r>
              <a:rPr lang="el-GR" dirty="0" err="1"/>
              <a:t>ακ</a:t>
            </a:r>
            <a:r>
              <a:rPr lang="en-US" dirty="0"/>
              <a:t>ό</a:t>
            </a:r>
            <a:r>
              <a:rPr lang="el-GR" dirty="0" err="1"/>
              <a:t>λουθα</a:t>
            </a:r>
            <a:r>
              <a:rPr lang="el-GR" dirty="0"/>
              <a:t> παραδείγματα τα δεδομένα βρίσκονται σε </a:t>
            </a:r>
            <a:r>
              <a:rPr lang="en-US" dirty="0"/>
              <a:t>JSON </a:t>
            </a:r>
            <a:r>
              <a:rPr lang="el-GR" dirty="0"/>
              <a:t>αρχεία που έχουν παρόμοια μορφή με την ακόλουθη:</a:t>
            </a:r>
          </a:p>
          <a:p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84FE0A5-0064-4152-8A7B-0D94B42FE1C5}"/>
              </a:ext>
            </a:extLst>
          </p:cNvPr>
          <p:cNvSpPr/>
          <p:nvPr/>
        </p:nvSpPr>
        <p:spPr>
          <a:xfrm>
            <a:off x="4530571" y="296141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9ECD8-5A11-49D4-850E-0A84A35236C9}"/>
              </a:ext>
            </a:extLst>
          </p:cNvPr>
          <p:cNvSpPr txBox="1"/>
          <p:nvPr/>
        </p:nvSpPr>
        <p:spPr>
          <a:xfrm>
            <a:off x="4836367" y="42966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DB1972-400D-4054-BA31-BB3DD45B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44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56D-7321-4762-8860-D0C41F8944D9}"/>
              </a:ext>
            </a:extLst>
          </p:cNvPr>
          <p:cNvSpPr txBox="1"/>
          <p:nvPr/>
        </p:nvSpPr>
        <p:spPr>
          <a:xfrm>
            <a:off x="3213716" y="3192243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7F36DA02-4EB2-45A0-955D-E11C6C38E2C7}"/>
              </a:ext>
            </a:extLst>
          </p:cNvPr>
          <p:cNvCxnSpPr/>
          <p:nvPr/>
        </p:nvCxnSpPr>
        <p:spPr>
          <a:xfrm flipV="1">
            <a:off x="3755254" y="3131952"/>
            <a:ext cx="905522" cy="17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0D52E-1CCA-4BF6-9F8C-51D82B1B2464}"/>
              </a:ext>
            </a:extLst>
          </p:cNvPr>
          <p:cNvSpPr txBox="1"/>
          <p:nvPr/>
        </p:nvSpPr>
        <p:spPr>
          <a:xfrm>
            <a:off x="8749396" y="3244334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27007F-9998-4C93-BB4B-857BEAB38F92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 flipV="1">
            <a:off x="7279688" y="3147676"/>
            <a:ext cx="1469708" cy="2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8E0AE279-C0A4-4AF4-ABE4-B99C1EA7581E}"/>
              </a:ext>
            </a:extLst>
          </p:cNvPr>
          <p:cNvSpPr/>
          <p:nvPr/>
        </p:nvSpPr>
        <p:spPr>
          <a:xfrm>
            <a:off x="5832627" y="2992857"/>
            <a:ext cx="1447061" cy="309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3928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083F3A-DEB0-40DA-ADD6-B4D2B5A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βασικό </a:t>
            </a:r>
            <a:r>
              <a:rPr lang="en-US" dirty="0"/>
              <a:t>template </a:t>
            </a:r>
            <a:r>
              <a:rPr lang="el-GR" dirty="0"/>
              <a:t>κώδικα</a:t>
            </a:r>
            <a:r>
              <a:rPr lang="en-US" dirty="0"/>
              <a:t> (</a:t>
            </a:r>
            <a:r>
              <a:rPr lang="el-GR" dirty="0"/>
              <a:t>όπως είναι στο πρόβλημα καταμέτρησης λέξεων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5937202-AC66-42C8-BE9E-D5649B63897C}"/>
              </a:ext>
            </a:extLst>
          </p:cNvPr>
          <p:cNvSpPr/>
          <p:nvPr/>
        </p:nvSpPr>
        <p:spPr>
          <a:xfrm>
            <a:off x="584084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MapReduce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sys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 Count Example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MapReduce.MapReduce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document 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value: document contents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FB7370D-D4FF-4644-9CA4-358C7D321056}"/>
              </a:ext>
            </a:extLst>
          </p:cNvPr>
          <p:cNvSpPr/>
          <p:nvPr/>
        </p:nvSpPr>
        <p:spPr>
          <a:xfrm>
            <a:off x="5539666" y="2112189"/>
            <a:ext cx="620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list of occurrence counts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__name__ ==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open(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mapper, reducer)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6BF0C-3977-4FB6-B1F2-A1F68FF8A606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mr0.py</a:t>
            </a:r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E28AD66-CB9B-409E-8EAA-4750ACC3A543}"/>
              </a:ext>
            </a:extLst>
          </p:cNvPr>
          <p:cNvSpPr/>
          <p:nvPr/>
        </p:nvSpPr>
        <p:spPr>
          <a:xfrm>
            <a:off x="584084" y="3852909"/>
            <a:ext cx="4298634" cy="23620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5A6B9852-A075-4059-8CF0-3F5D14EAB7E0}"/>
              </a:ext>
            </a:extLst>
          </p:cNvPr>
          <p:cNvSpPr/>
          <p:nvPr/>
        </p:nvSpPr>
        <p:spPr>
          <a:xfrm>
            <a:off x="5610324" y="2041864"/>
            <a:ext cx="5997592" cy="21554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D3EE7AF6-36E1-483F-9525-4A69AA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4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543A5A-DC7A-409D-BBD8-3553856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1</a:t>
            </a:r>
            <a:r>
              <a:rPr lang="el-GR" dirty="0"/>
              <a:t>: Καταμέτρηση λέξεων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2B3168-650A-4E87-9038-09AAC5B647E4}"/>
              </a:ext>
            </a:extLst>
          </p:cNvPr>
          <p:cNvSpPr/>
          <p:nvPr/>
        </p:nvSpPr>
        <p:spPr>
          <a:xfrm>
            <a:off x="1548414" y="2765395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E50B011F-29C7-40C8-A37A-667EAD500ADD}"/>
              </a:ext>
            </a:extLst>
          </p:cNvPr>
          <p:cNvSpPr/>
          <p:nvPr/>
        </p:nvSpPr>
        <p:spPr>
          <a:xfrm>
            <a:off x="5675799" y="3189303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9C4C-9D53-4BC6-872A-C1E66BB5B811}"/>
              </a:ext>
            </a:extLst>
          </p:cNvPr>
          <p:cNvSpPr txBox="1"/>
          <p:nvPr/>
        </p:nvSpPr>
        <p:spPr>
          <a:xfrm>
            <a:off x="1854210" y="4110454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ED69A2C-4DBF-4B72-9817-72ABFF5F8109}"/>
              </a:ext>
            </a:extLst>
          </p:cNvPr>
          <p:cNvSpPr/>
          <p:nvPr/>
        </p:nvSpPr>
        <p:spPr>
          <a:xfrm>
            <a:off x="4746859" y="217194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1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A3788398-93A3-4F1A-A3A4-083705E3A373}"/>
              </a:ext>
            </a:extLst>
          </p:cNvPr>
          <p:cNvSpPr/>
          <p:nvPr/>
        </p:nvSpPr>
        <p:spPr>
          <a:xfrm>
            <a:off x="8063884" y="2690336"/>
            <a:ext cx="2083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C79E433D-FAC7-4287-B9BF-CD5B7DF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76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CA3D70-784A-443B-8AE4-C50AFCB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2</a:t>
            </a:r>
            <a:r>
              <a:rPr lang="el-GR" dirty="0"/>
              <a:t>: Ανεστραμμένο ευρετήριο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5FD7D3-5D0E-4E90-83FF-5A68C1062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Δεδομένου ενός συνόλου εγγράφων, ένα ανεστραμμένο ευρετήριο</a:t>
            </a:r>
            <a:r>
              <a:rPr lang="en-US" dirty="0"/>
              <a:t> (inverted index)</a:t>
            </a:r>
            <a:r>
              <a:rPr lang="el-GR" dirty="0"/>
              <a:t> είναι ένα λεξικό στο οποίο κάθε λέξη συσχετίζεται με μια λίστα αναγνωριστικών εγγράφων στα οποία η λέξη υπάρχει</a:t>
            </a:r>
            <a:r>
              <a:rPr lang="en-US" dirty="0"/>
              <a:t>. 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5C4D12A-7E15-4BA1-B07E-CC435DB068DB}"/>
              </a:ext>
            </a:extLst>
          </p:cNvPr>
          <p:cNvSpPr/>
          <p:nvPr/>
        </p:nvSpPr>
        <p:spPr>
          <a:xfrm>
            <a:off x="638937" y="369179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DFB050-53B5-4CF8-AE45-0EEDD7CBCADF}"/>
              </a:ext>
            </a:extLst>
          </p:cNvPr>
          <p:cNvSpPr/>
          <p:nvPr/>
        </p:nvSpPr>
        <p:spPr>
          <a:xfrm>
            <a:off x="5773445" y="360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13C40D00-F701-4F2E-871E-E2670D9F9981}"/>
              </a:ext>
            </a:extLst>
          </p:cNvPr>
          <p:cNvSpPr/>
          <p:nvPr/>
        </p:nvSpPr>
        <p:spPr>
          <a:xfrm>
            <a:off x="4328846" y="3950165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849BE-EEB6-469B-834A-CC3D612556A8}"/>
              </a:ext>
            </a:extLst>
          </p:cNvPr>
          <p:cNvSpPr txBox="1"/>
          <p:nvPr/>
        </p:nvSpPr>
        <p:spPr>
          <a:xfrm>
            <a:off x="944733" y="50368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24C2E15-EBEE-4220-84DA-DF0FFF4DE7C7}"/>
              </a:ext>
            </a:extLst>
          </p:cNvPr>
          <p:cNvSpPr/>
          <p:nvPr/>
        </p:nvSpPr>
        <p:spPr>
          <a:xfrm>
            <a:off x="3255411" y="3284307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2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34773234-3D6D-4697-93AE-DF06EE0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503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848041-9056-4C4E-BA7C-99D58728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</a:t>
            </a:r>
            <a:r>
              <a:rPr lang="en-US" dirty="0"/>
              <a:t>2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4638537-9552-4830-9DD9-FE5F1386AFF8}"/>
              </a:ext>
            </a:extLst>
          </p:cNvPr>
          <p:cNvSpPr/>
          <p:nvPr/>
        </p:nvSpPr>
        <p:spPr>
          <a:xfrm>
            <a:off x="3709386" y="1798920"/>
            <a:ext cx="4773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list(set(words))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key)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list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EA89-5576-4B67-A17A-07E35A43A355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1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DB1685-4BD8-4DBB-97C4-E0C35A29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339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ED288D-1CD6-4BA8-B7BE-978CAE88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3</a:t>
            </a:r>
            <a:r>
              <a:rPr lang="el-GR" dirty="0"/>
              <a:t>: Συν</a:t>
            </a:r>
            <a:r>
              <a:rPr lang="en-US" dirty="0" err="1"/>
              <a:t>έ</a:t>
            </a:r>
            <a:r>
              <a:rPr lang="el-GR" dirty="0" err="1"/>
              <a:t>νωση</a:t>
            </a:r>
            <a:r>
              <a:rPr lang="el-GR" dirty="0"/>
              <a:t> (</a:t>
            </a:r>
            <a:r>
              <a:rPr lang="en-US" dirty="0"/>
              <a:t>join</a:t>
            </a:r>
            <a:r>
              <a:rPr lang="el-GR" dirty="0"/>
              <a:t>) πινάκων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16FC4E-B1AE-4946-9AEB-56201F360E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Ο κώδικας </a:t>
            </a:r>
            <a:r>
              <a:rPr lang="en-US" dirty="0"/>
              <a:t>MR </a:t>
            </a:r>
            <a:r>
              <a:rPr lang="el-GR" dirty="0"/>
              <a:t>ζητείται να παράγει αντίστοιχο αποτέλεσμα με την ακόλουθη </a:t>
            </a:r>
            <a:r>
              <a:rPr lang="en-US" dirty="0"/>
              <a:t>SQL </a:t>
            </a:r>
            <a:r>
              <a:rPr lang="el-GR" dirty="0"/>
              <a:t>εντολή: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702487ED-B9C2-40F3-9872-27D1C58B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8498" cy="4351338"/>
          </a:xfrm>
        </p:spPr>
        <p:txBody>
          <a:bodyPr/>
          <a:lstStyle/>
          <a:p>
            <a:r>
              <a:rPr lang="el-GR" dirty="0"/>
              <a:t>Τα δεδομένα εισόδου αποτελούνται από ένα αρχείο που περιέχει αρχικά τις εγγραφές </a:t>
            </a:r>
            <a:r>
              <a:rPr lang="en-US" dirty="0"/>
              <a:t>order </a:t>
            </a:r>
            <a:r>
              <a:rPr lang="el-GR" dirty="0"/>
              <a:t>και στη συνέχεια τις εγγραφές </a:t>
            </a:r>
            <a:r>
              <a:rPr lang="en-US" dirty="0" err="1"/>
              <a:t>line_item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BC191F8-9F7B-4703-BFE6-226EE646B8F6}"/>
              </a:ext>
            </a:extLst>
          </p:cNvPr>
          <p:cNvSpPr/>
          <p:nvPr/>
        </p:nvSpPr>
        <p:spPr>
          <a:xfrm>
            <a:off x="783454" y="3679741"/>
            <a:ext cx="529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Orders,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7ED6A95F-2EEB-4E3E-9BAC-F679B4CC0274}"/>
              </a:ext>
            </a:extLst>
          </p:cNvPr>
          <p:cNvSpPr/>
          <p:nvPr/>
        </p:nvSpPr>
        <p:spPr>
          <a:xfrm>
            <a:off x="5956917" y="4001294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522-46D3-410C-AFC7-1B6EFF9FCEB9}"/>
              </a:ext>
            </a:extLst>
          </p:cNvPr>
          <p:cNvSpPr txBox="1"/>
          <p:nvPr/>
        </p:nvSpPr>
        <p:spPr>
          <a:xfrm>
            <a:off x="7503367" y="59903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records.json</a:t>
            </a:r>
            <a:endParaRPr lang="el-GR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954914C-35E9-43E3-85EE-2BFED35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49</a:t>
            </a:fld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F2EC923B-36EA-4855-ADAC-FCF4C48DB136}"/>
              </a:ext>
            </a:extLst>
          </p:cNvPr>
          <p:cNvSpPr/>
          <p:nvPr/>
        </p:nvSpPr>
        <p:spPr>
          <a:xfrm>
            <a:off x="7028411" y="4001294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104A17-6DD0-4E90-A174-8AE89B09D9E1}"/>
              </a:ext>
            </a:extLst>
          </p:cNvPr>
          <p:cNvSpPr/>
          <p:nvPr/>
        </p:nvSpPr>
        <p:spPr>
          <a:xfrm>
            <a:off x="7417724" y="4631676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6356ED6F-6730-46EB-96E9-5CCA35CF4957}"/>
              </a:ext>
            </a:extLst>
          </p:cNvPr>
          <p:cNvSpPr/>
          <p:nvPr/>
        </p:nvSpPr>
        <p:spPr>
          <a:xfrm>
            <a:off x="7417724" y="4874900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43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409766" y="3054618"/>
            <a:ext cx="5419166" cy="2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https://www.forbes.com/sites/chunkamui/2012/01/18/how-kodak-failed/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7AB39A-1EA7-55A9-E088-72C3EAB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0" y="1516660"/>
            <a:ext cx="2218720" cy="12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3A0774D-B4C9-4D5D-B240-C8362AEF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3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85F4C2-280F-4B38-B320-CD4EA5F0661A}"/>
              </a:ext>
            </a:extLst>
          </p:cNvPr>
          <p:cNvSpPr/>
          <p:nvPr/>
        </p:nvSpPr>
        <p:spPr>
          <a:xfrm>
            <a:off x="612710" y="2017961"/>
            <a:ext cx="506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'order'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row=record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row+record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32B4739-5D66-4AF7-9FA3-F668CCEDF87F}"/>
              </a:ext>
            </a:extLst>
          </p:cNvPr>
          <p:cNvSpPr/>
          <p:nvPr/>
        </p:nvSpPr>
        <p:spPr>
          <a:xfrm>
            <a:off x="6096000" y="1898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A8C662A-A49A-45B5-A102-EFE0032325FF}"/>
              </a:ext>
            </a:extLst>
          </p:cNvPr>
          <p:cNvSpPr/>
          <p:nvPr/>
        </p:nvSpPr>
        <p:spPr>
          <a:xfrm>
            <a:off x="5766303" y="5301835"/>
            <a:ext cx="619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32C0-77A6-4685-961C-E563A0CE88DE}"/>
              </a:ext>
            </a:extLst>
          </p:cNvPr>
          <p:cNvSpPr txBox="1"/>
          <p:nvPr/>
        </p:nvSpPr>
        <p:spPr>
          <a:xfrm>
            <a:off x="1840848" y="548455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3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776B20-A18F-4F6D-83F8-24B48A3E107F}"/>
              </a:ext>
            </a:extLst>
          </p:cNvPr>
          <p:cNvSpPr/>
          <p:nvPr/>
        </p:nvSpPr>
        <p:spPr>
          <a:xfrm>
            <a:off x="5810178" y="2083360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Βέλος: Κάτω 9">
            <a:extLst>
              <a:ext uri="{FF2B5EF4-FFF2-40B4-BE49-F238E27FC236}">
                <a16:creationId xmlns:a16="http://schemas.microsoft.com/office/drawing/2014/main" id="{FEA69158-A574-4957-A8A8-A52447EF834B}"/>
              </a:ext>
            </a:extLst>
          </p:cNvPr>
          <p:cNvSpPr/>
          <p:nvPr/>
        </p:nvSpPr>
        <p:spPr>
          <a:xfrm>
            <a:off x="8291744" y="4299351"/>
            <a:ext cx="621437" cy="689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3EF9E2E-5AB5-4069-A672-CA5852EDFC24}"/>
              </a:ext>
            </a:extLst>
          </p:cNvPr>
          <p:cNvSpPr/>
          <p:nvPr/>
        </p:nvSpPr>
        <p:spPr>
          <a:xfrm>
            <a:off x="8864353" y="4215093"/>
            <a:ext cx="293740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mr3.py </a:t>
            </a:r>
            <a:r>
              <a:rPr lang="en-US" dirty="0"/>
              <a:t>records</a:t>
            </a:r>
            <a:r>
              <a:rPr lang="el-GR" dirty="0"/>
              <a:t>.json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69C004B0-949D-458F-863C-FD2575AE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50</a:t>
            </a:fld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CCFEDFCD-FB96-4659-A35E-376278898087}"/>
              </a:ext>
            </a:extLst>
          </p:cNvPr>
          <p:cNvSpPr/>
          <p:nvPr/>
        </p:nvSpPr>
        <p:spPr>
          <a:xfrm>
            <a:off x="6845531" y="5301835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B7175383-6D59-4171-AC16-C314F228CA6D}"/>
              </a:ext>
            </a:extLst>
          </p:cNvPr>
          <p:cNvSpPr/>
          <p:nvPr/>
        </p:nvSpPr>
        <p:spPr>
          <a:xfrm>
            <a:off x="7136477" y="5495959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21A5DA9-09CC-4B6F-AF35-4BE47D5C3EE7}"/>
              </a:ext>
            </a:extLst>
          </p:cNvPr>
          <p:cNvSpPr/>
          <p:nvPr/>
        </p:nvSpPr>
        <p:spPr>
          <a:xfrm>
            <a:off x="7136477" y="5752802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146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EED773-3A86-42DF-AD1B-AC9260B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4: Πλήθος φίλων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8588CE-8F23-44C2-8F2D-2F9676EE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Θεωρείστε ένα απλό σύνολο δεδομένων που περιγράφει σχέσεις φιλίας σε ένα κοινωνικό δίκτυο</a:t>
            </a:r>
            <a:r>
              <a:rPr lang="en-US" dirty="0"/>
              <a:t>. </a:t>
            </a:r>
            <a:r>
              <a:rPr lang="el-GR" dirty="0"/>
              <a:t>Για παράδειγμα η εγγραφή [</a:t>
            </a:r>
            <a:r>
              <a:rPr lang="en-US" dirty="0"/>
              <a:t>“A”,“C”</a:t>
            </a:r>
            <a:r>
              <a:rPr lang="el-GR" dirty="0"/>
              <a:t>]</a:t>
            </a:r>
            <a:r>
              <a:rPr lang="en-US" dirty="0"/>
              <a:t> </a:t>
            </a:r>
            <a:r>
              <a:rPr lang="el-GR" dirty="0"/>
              <a:t>σημαίνει ότι ο Α θεωρεί ότι ο </a:t>
            </a:r>
            <a:r>
              <a:rPr lang="en-US" dirty="0"/>
              <a:t>C</a:t>
            </a:r>
            <a:r>
              <a:rPr lang="el-GR" dirty="0"/>
              <a:t> είναι φίλος του</a:t>
            </a:r>
            <a:r>
              <a:rPr lang="en-US" dirty="0"/>
              <a:t> (</a:t>
            </a:r>
            <a:r>
              <a:rPr lang="el-GR" dirty="0"/>
              <a:t>δεν σημαίνει και το αντίστροφο, δηλαδή ότι ο </a:t>
            </a:r>
            <a:r>
              <a:rPr lang="en-US" dirty="0"/>
              <a:t>C </a:t>
            </a:r>
            <a:r>
              <a:rPr lang="el-GR" dirty="0"/>
              <a:t>θεωρεί ότι ο Α είναι φίλος του</a:t>
            </a:r>
            <a:r>
              <a:rPr lang="en-US" dirty="0"/>
              <a:t>)</a:t>
            </a:r>
            <a:r>
              <a:rPr lang="el-GR" dirty="0"/>
              <a:t>. Ο κώδικας </a:t>
            </a:r>
            <a:r>
              <a:rPr lang="en-US" dirty="0"/>
              <a:t>MR </a:t>
            </a:r>
            <a:r>
              <a:rPr lang="el-GR" dirty="0"/>
              <a:t>θα πρέπει να παράγει το πλήθος των φίλων κάθε ατόμου.</a:t>
            </a:r>
          </a:p>
          <a:p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3F57503-0F4F-42AB-B91B-F2CBB963A246}"/>
              </a:ext>
            </a:extLst>
          </p:cNvPr>
          <p:cNvSpPr/>
          <p:nvPr/>
        </p:nvSpPr>
        <p:spPr>
          <a:xfrm>
            <a:off x="2879322" y="4101912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389E29D-F5B2-40D7-AFB8-C9717B576A8F}"/>
              </a:ext>
            </a:extLst>
          </p:cNvPr>
          <p:cNvSpPr/>
          <p:nvPr/>
        </p:nvSpPr>
        <p:spPr>
          <a:xfrm>
            <a:off x="7184996" y="4367151"/>
            <a:ext cx="146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7E7FC-9376-43BE-B2C9-CF56604DCC8D}"/>
              </a:ext>
            </a:extLst>
          </p:cNvPr>
          <p:cNvSpPr txBox="1"/>
          <p:nvPr/>
        </p:nvSpPr>
        <p:spPr>
          <a:xfrm>
            <a:off x="2355751" y="56769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27B14C58-BD26-46EB-95C7-A2CE8662BFD4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90CDF22-6168-419E-AF41-A23ECFC572DA}"/>
              </a:ext>
            </a:extLst>
          </p:cNvPr>
          <p:cNvSpPr/>
          <p:nvPr/>
        </p:nvSpPr>
        <p:spPr>
          <a:xfrm>
            <a:off x="4383373" y="4001294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mr4.py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9596B2C2-A3BC-4032-882F-35E72DF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679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6A5019-2490-4A3F-9ABA-9BCA48F7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4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5153A86-DC7A-48BD-85E2-A5562E0CF880}"/>
              </a:ext>
            </a:extLst>
          </p:cNvPr>
          <p:cNvSpPr/>
          <p:nvPr/>
        </p:nvSpPr>
        <p:spPr>
          <a:xfrm>
            <a:off x="3767091" y="1965872"/>
            <a:ext cx="46578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D388-54C3-4F1E-9ED0-81671CA7480E}"/>
              </a:ext>
            </a:extLst>
          </p:cNvPr>
          <p:cNvSpPr txBox="1"/>
          <p:nvPr/>
        </p:nvSpPr>
        <p:spPr>
          <a:xfrm>
            <a:off x="4459761" y="4731968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4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796062A-71D6-4211-B9F8-E9C3055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421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3B3CCC-FB3B-4744-B8E7-A76247F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5: Ασύμμετρες σχέσεις φιλίας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EC39A5-8BBC-4CD0-B3EF-0CA1380E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Για τα δεδομένα του παραδείγματος 4 να βρεθούν όλες οι ασύμμετρες σχέσεις δηλαδή οι σχέσεις στις οποίες ενώ ο Α θεωρεί ότι ο </a:t>
            </a:r>
            <a:r>
              <a:rPr lang="en-US" dirty="0"/>
              <a:t>C</a:t>
            </a:r>
            <a:r>
              <a:rPr lang="el-GR" dirty="0"/>
              <a:t> είναι φίλος</a:t>
            </a:r>
            <a:r>
              <a:rPr lang="en-US" dirty="0"/>
              <a:t> </a:t>
            </a:r>
            <a:r>
              <a:rPr lang="el-GR" dirty="0"/>
              <a:t>του, δεν ισχύει το αντίστροφο. Δηλαδή, για παράδειγμα, ενώ υπάρχει καταγεγραμμένη η πληροφορία [</a:t>
            </a:r>
            <a:r>
              <a:rPr lang="en-US" dirty="0"/>
              <a:t>“A”,“C”</a:t>
            </a:r>
            <a:r>
              <a:rPr lang="el-GR" dirty="0"/>
              <a:t>] να μην υπάρχει καταγεγραμμένη η πληροφορία [</a:t>
            </a:r>
            <a:r>
              <a:rPr lang="en-US" dirty="0"/>
              <a:t>“C”,“A”</a:t>
            </a:r>
            <a:r>
              <a:rPr lang="el-GR" dirty="0"/>
              <a:t>].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46AE938-B526-4E67-9D7B-BE85E570E446}"/>
              </a:ext>
            </a:extLst>
          </p:cNvPr>
          <p:cNvSpPr/>
          <p:nvPr/>
        </p:nvSpPr>
        <p:spPr>
          <a:xfrm>
            <a:off x="2458561" y="4129345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E6E95-8929-47EE-9166-26E1C4BA4B09}"/>
              </a:ext>
            </a:extLst>
          </p:cNvPr>
          <p:cNvSpPr txBox="1"/>
          <p:nvPr/>
        </p:nvSpPr>
        <p:spPr>
          <a:xfrm>
            <a:off x="1929855" y="570384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B29FA0EE-FA3A-4761-91BE-85CBCA1BDB6F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2BC3D28-639B-4EE1-864E-AE2838427C90}"/>
              </a:ext>
            </a:extLst>
          </p:cNvPr>
          <p:cNvSpPr/>
          <p:nvPr/>
        </p:nvSpPr>
        <p:spPr>
          <a:xfrm>
            <a:off x="6953435" y="4490329"/>
            <a:ext cx="4996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"For A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C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  <a:p>
            <a:r>
              <a:rPr lang="el-GR" dirty="0"/>
              <a:t>"For C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A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451F03A-1E53-4E5A-88F2-13C9A7476F71}"/>
              </a:ext>
            </a:extLst>
          </p:cNvPr>
          <p:cNvSpPr/>
          <p:nvPr/>
        </p:nvSpPr>
        <p:spPr>
          <a:xfrm>
            <a:off x="4344542" y="4053529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mr5.py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9D9AFA7-D976-489B-9665-4B11EAF2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5388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C40D40-ABAD-4B23-8787-910AEA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5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5869FA4-3B36-4DFA-BAC9-99020973DE8D}"/>
              </a:ext>
            </a:extLst>
          </p:cNvPr>
          <p:cNvSpPr/>
          <p:nvPr/>
        </p:nvSpPr>
        <p:spPr>
          <a:xfrm>
            <a:off x="767180" y="1829125"/>
            <a:ext cx="1051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person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friend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(person, record)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(friend,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key: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F72-4B77-4BE3-A957-6D828409FA5A}"/>
              </a:ext>
            </a:extLst>
          </p:cNvPr>
          <p:cNvSpPr txBox="1"/>
          <p:nvPr/>
        </p:nvSpPr>
        <p:spPr>
          <a:xfrm>
            <a:off x="7833505" y="574438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mr4.py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B59FCD-2F59-4460-AC50-F0A92A38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00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9BBA65-C59F-4782-AEDA-247B4C60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6: Ακολουθίες </a:t>
            </a:r>
            <a:r>
              <a:rPr lang="en-US" dirty="0"/>
              <a:t>DNA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FFBEAF-3450-4972-8F8B-43F18970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9944"/>
          </a:xfrm>
        </p:spPr>
        <p:txBody>
          <a:bodyPr/>
          <a:lstStyle/>
          <a:p>
            <a:r>
              <a:rPr lang="el-GR" dirty="0"/>
              <a:t>Θεωρείστε ένα σύνολο από ζεύγη κλειδί-τιμή με κάθε κλειδί να είναι ένα αναγνωριστικό ακολουθίας και κάθε τιμή είναι μια ακολουθία </a:t>
            </a:r>
            <a:r>
              <a:rPr lang="el-GR" dirty="0" err="1"/>
              <a:t>νουκλεοτιδίων</a:t>
            </a:r>
            <a:r>
              <a:rPr lang="en-US" dirty="0"/>
              <a:t> (</a:t>
            </a:r>
            <a:r>
              <a:rPr lang="el-GR" dirty="0"/>
              <a:t>π.χ. </a:t>
            </a:r>
            <a:r>
              <a:rPr lang="en-US" dirty="0"/>
              <a:t>GCTTCCGAAA…). </a:t>
            </a:r>
            <a:r>
              <a:rPr lang="el-GR" dirty="0"/>
              <a:t>Γράψτε </a:t>
            </a:r>
            <a:r>
              <a:rPr lang="en-US" dirty="0"/>
              <a:t>MR </a:t>
            </a:r>
            <a:r>
              <a:rPr lang="el-GR" dirty="0"/>
              <a:t>κώδικα που αφαιρεί τους τελευταίους 10 χαρακτήρες από κάθε ακολουθία </a:t>
            </a:r>
            <a:r>
              <a:rPr lang="el-GR" dirty="0" err="1"/>
              <a:t>νουκλεοτιδίων</a:t>
            </a:r>
            <a:r>
              <a:rPr lang="el-GR" dirty="0"/>
              <a:t> και στη συνέχεια αφαιρεί τυχόν διπλότυπα που θα προκύψουν.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16B28C8-2352-49E3-908B-1C63A70523DD}"/>
              </a:ext>
            </a:extLst>
          </p:cNvPr>
          <p:cNvSpPr/>
          <p:nvPr/>
        </p:nvSpPr>
        <p:spPr>
          <a:xfrm>
            <a:off x="1103107" y="4520506"/>
            <a:ext cx="3335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GGTGGCTACC"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GAACAACCTT"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5D531F1-7D38-472A-A7A4-18CF26316436}"/>
              </a:ext>
            </a:extLst>
          </p:cNvPr>
          <p:cNvSpPr/>
          <p:nvPr/>
        </p:nvSpPr>
        <p:spPr>
          <a:xfrm>
            <a:off x="8029615" y="4659005"/>
            <a:ext cx="92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"GG"</a:t>
            </a:r>
          </a:p>
          <a:p>
            <a:r>
              <a:rPr lang="el-GR" sz="2400" dirty="0"/>
              <a:t>"AA"</a:t>
            </a:r>
          </a:p>
          <a:p>
            <a:r>
              <a:rPr lang="el-GR" sz="2400" dirty="0"/>
              <a:t>"GA"</a:t>
            </a:r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4E280F59-CFEF-4FDE-ABE7-4B5CD4E3DFB1}"/>
              </a:ext>
            </a:extLst>
          </p:cNvPr>
          <p:cNvSpPr/>
          <p:nvPr/>
        </p:nvSpPr>
        <p:spPr>
          <a:xfrm>
            <a:off x="5601810" y="4918229"/>
            <a:ext cx="1003176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472940E-2BBB-4314-B0C4-2878D21F202D}"/>
              </a:ext>
            </a:extLst>
          </p:cNvPr>
          <p:cNvSpPr/>
          <p:nvPr/>
        </p:nvSpPr>
        <p:spPr>
          <a:xfrm>
            <a:off x="4826037" y="4548897"/>
            <a:ext cx="270984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mr6.py dna1.json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4BA2-8077-4275-B4A1-39ED24485925}"/>
              </a:ext>
            </a:extLst>
          </p:cNvPr>
          <p:cNvSpPr txBox="1"/>
          <p:nvPr/>
        </p:nvSpPr>
        <p:spPr>
          <a:xfrm>
            <a:off x="1308418" y="613277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dna1.json</a:t>
            </a:r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30D0BB4-DAB6-47E7-B5DB-3424D7D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660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D447CB-44C4-4F68-AB05-CB5C0EA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6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14E78FB-80DD-4470-A127-05A74EA7AF23}"/>
              </a:ext>
            </a:extLst>
          </p:cNvPr>
          <p:cNvSpPr/>
          <p:nvPr/>
        </p:nvSpPr>
        <p:spPr>
          <a:xfrm>
            <a:off x="3722703" y="2365754"/>
            <a:ext cx="4746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sequence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][:-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(sequence,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9D28B-E694-458C-A44E-9518D3DCA5AB}"/>
              </a:ext>
            </a:extLst>
          </p:cNvPr>
          <p:cNvSpPr txBox="1"/>
          <p:nvPr/>
        </p:nvSpPr>
        <p:spPr>
          <a:xfrm>
            <a:off x="4557645" y="4492246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6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7E4141-1160-46CF-A11C-9D83CDD6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803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8CF-588C-80EB-3220-A9A6EE9B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C903C0-387E-0EC2-6B9E-FE26F4FB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 Spark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8CB5-4195-057D-66D6-156CDDCD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574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 dirty="0"/>
              <a:t>Τι είναι το </a:t>
            </a:r>
            <a:r>
              <a:rPr lang="en-US" sz="4000" dirty="0"/>
              <a:t>Apache Spark</a:t>
            </a:r>
            <a:r>
              <a:rPr lang="el-GR" sz="4000" dirty="0"/>
              <a:t>;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7" name="Θέση περιεχομένου 4">
            <a:extLst>
              <a:ext uri="{FF2B5EF4-FFF2-40B4-BE49-F238E27FC236}">
                <a16:creationId xmlns:a16="http://schemas.microsoft.com/office/drawing/2014/main" id="{9100E79B-B62A-45F0-B8DC-1C45EB80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19132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6E4F75-6944-451C-B820-09CC649E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l-GR" sz="5400"/>
              <a:t>Ιστορική διαδρομή </a:t>
            </a:r>
            <a:r>
              <a:rPr lang="el-GR" sz="5400" dirty="0"/>
              <a:t>του </a:t>
            </a:r>
            <a:r>
              <a:rPr lang="en-US" sz="5400" dirty="0"/>
              <a:t>Apache Spark</a:t>
            </a:r>
            <a:endParaRPr lang="el-GR" sz="5400" dirty="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0C38A4BA-E7CD-4495-9D95-ABA12B8E73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2AFA2E-966A-42D9-AC15-14ECDF84F4A7}"/>
              </a:ext>
            </a:extLst>
          </p:cNvPr>
          <p:cNvSpPr txBox="1"/>
          <p:nvPr/>
        </p:nvSpPr>
        <p:spPr>
          <a:xfrm>
            <a:off x="8982635" y="4085705"/>
            <a:ext cx="290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1400" dirty="0"/>
              <a:t>Ιανουάριος 2022:</a:t>
            </a:r>
            <a:r>
              <a:rPr lang="el-GR" sz="1400" dirty="0">
                <a:sym typeface="Wingdings" panose="05000000000000000000" pitchFamily="2" charset="2"/>
              </a:rPr>
              <a:t> </a:t>
            </a:r>
            <a:r>
              <a:rPr lang="el-GR" sz="1400" b="1" dirty="0">
                <a:sym typeface="Wingdings" panose="05000000000000000000" pitchFamily="2" charset="2"/>
              </a:rPr>
              <a:t>έκδοση 3.2.1</a:t>
            </a:r>
            <a:endParaRPr lang="en-US" sz="1400" b="1" dirty="0">
              <a:sym typeface="Wingdings" panose="05000000000000000000" pitchFamily="2" charset="2"/>
            </a:endParaRPr>
          </a:p>
          <a:p>
            <a:pPr algn="r"/>
            <a:r>
              <a:rPr lang="en-US" sz="1400" b="1" dirty="0">
                <a:sym typeface="Wingdings" panose="05000000000000000000" pitchFamily="2" charset="2"/>
              </a:rPr>
              <a:t>…</a:t>
            </a:r>
          </a:p>
          <a:p>
            <a:pPr algn="r"/>
            <a:r>
              <a:rPr lang="el-GR" sz="1400" dirty="0" err="1">
                <a:sym typeface="Wingdings" panose="05000000000000000000" pitchFamily="2" charset="2"/>
              </a:rPr>
              <a:t>Σεπτ</a:t>
            </a:r>
            <a:r>
              <a:rPr lang="en-US" sz="1400" dirty="0" err="1">
                <a:sym typeface="Wingdings" panose="05000000000000000000" pitchFamily="2" charset="2"/>
              </a:rPr>
              <a:t>έ</a:t>
            </a:r>
            <a:r>
              <a:rPr lang="el-GR" sz="1400" dirty="0" err="1">
                <a:sym typeface="Wingdings" panose="05000000000000000000" pitchFamily="2" charset="2"/>
              </a:rPr>
              <a:t>μβριος</a:t>
            </a:r>
            <a:r>
              <a:rPr lang="el-GR" sz="1400" dirty="0">
                <a:sym typeface="Wingdings" panose="05000000000000000000" pitchFamily="2" charset="2"/>
              </a:rPr>
              <a:t> 2023:</a:t>
            </a:r>
            <a:r>
              <a:rPr lang="el-GR" sz="1400" b="1" dirty="0">
                <a:sym typeface="Wingdings" panose="05000000000000000000" pitchFamily="2" charset="2"/>
              </a:rPr>
              <a:t> </a:t>
            </a:r>
            <a:r>
              <a:rPr lang="en-US" sz="1400" b="1" dirty="0" err="1">
                <a:sym typeface="Wingdings" panose="05000000000000000000" pitchFamily="2" charset="2"/>
              </a:rPr>
              <a:t>έ</a:t>
            </a:r>
            <a:r>
              <a:rPr lang="el-GR" sz="1400" b="1" dirty="0" err="1">
                <a:sym typeface="Wingdings" panose="05000000000000000000" pitchFamily="2" charset="2"/>
              </a:rPr>
              <a:t>κδοση</a:t>
            </a:r>
            <a:r>
              <a:rPr lang="el-GR" sz="1400" b="1" dirty="0">
                <a:sym typeface="Wingdings" panose="05000000000000000000" pitchFamily="2" charset="2"/>
              </a:rPr>
              <a:t> 3.5.0</a:t>
            </a:r>
            <a:endParaRPr lang="el-GR" sz="1400" b="1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82C51-FC35-6821-BAE5-FF65388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135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επιτυχίας (;) προσαρμογής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232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2023(</a:t>
            </a:r>
            <a:r>
              <a:rPr lang="el-GR" dirty="0">
                <a:solidFill>
                  <a:srgbClr val="000000"/>
                </a:solidFill>
              </a:rPr>
              <a:t>Οκτώβριος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247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6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852945" y="6094740"/>
            <a:ext cx="2483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https://finance.yahoo.com/quote/NFLX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30095F-AA82-4F27-A622-FCD2652A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/>
              <a:t>Apache Spark</a:t>
            </a:r>
            <a:br>
              <a:rPr lang="en-US" dirty="0"/>
            </a:br>
            <a:r>
              <a:rPr lang="en-US" sz="2000" dirty="0"/>
              <a:t>“A </a:t>
            </a:r>
            <a:r>
              <a:rPr lang="en-US" sz="2000" b="1" dirty="0"/>
              <a:t>unified</a:t>
            </a:r>
            <a:r>
              <a:rPr lang="en-US" sz="2000" dirty="0"/>
              <a:t> </a:t>
            </a:r>
            <a:r>
              <a:rPr lang="en-US" sz="2000" b="1" dirty="0"/>
              <a:t>computing engine</a:t>
            </a:r>
            <a:r>
              <a:rPr lang="en-US" sz="2000" dirty="0"/>
              <a:t> and a set of </a:t>
            </a:r>
            <a:r>
              <a:rPr lang="en-US" sz="2000" b="1" dirty="0"/>
              <a:t>libraries</a:t>
            </a:r>
            <a:r>
              <a:rPr lang="en-US" sz="2000" dirty="0"/>
              <a:t> for big data”</a:t>
            </a:r>
            <a:endParaRPr lang="el-GR" sz="2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604E55-53C6-49BB-9E3E-4E34477A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r>
              <a:rPr lang="en-US" sz="2200" b="1" dirty="0"/>
              <a:t>Unified</a:t>
            </a:r>
            <a:r>
              <a:rPr lang="en-US" sz="2200" dirty="0"/>
              <a:t>: </a:t>
            </a:r>
            <a:r>
              <a:rPr lang="el-GR" sz="2200" dirty="0"/>
              <a:t>Επιτρέπει τη φόρτωση και επεξεργασία δεδομένων με ενοποιημένο </a:t>
            </a:r>
            <a:r>
              <a:rPr lang="en-US" sz="2200" dirty="0"/>
              <a:t>API</a:t>
            </a:r>
            <a:r>
              <a:rPr lang="el-GR" sz="2200" dirty="0"/>
              <a:t>, εύκολο στην κατανόηση</a:t>
            </a:r>
            <a:r>
              <a:rPr lang="en-US" sz="2200" dirty="0"/>
              <a:t>, </a:t>
            </a:r>
            <a:r>
              <a:rPr lang="el-GR" sz="2200" dirty="0"/>
              <a:t>π.χ.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φόρτωση δεδομένων χρησιμοποιώντας ένα </a:t>
            </a:r>
            <a:r>
              <a:rPr lang="en-US" sz="1800" dirty="0"/>
              <a:t>SQL </a:t>
            </a:r>
            <a:r>
              <a:rPr lang="el-GR" sz="1800" dirty="0"/>
              <a:t>ερώτημα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προώθηση των δεδομένων σε μοντέλο μηχανικής μάθησης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>
                <a:sym typeface="Wingdings" panose="05000000000000000000" pitchFamily="2" charset="2"/>
              </a:rPr>
              <a:t>αποθήκευση αποτελεσμάτων σε κάποια επιθυμητή μορφή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2200" b="1" dirty="0">
                <a:sym typeface="Wingdings" panose="05000000000000000000" pitchFamily="2" charset="2"/>
              </a:rPr>
              <a:t>Computing Engine</a:t>
            </a:r>
            <a:r>
              <a:rPr lang="en-US" sz="2200" dirty="0">
                <a:sym typeface="Wingdings" panose="05000000000000000000" pitchFamily="2" charset="2"/>
              </a:rPr>
              <a:t>: To Apache Spark </a:t>
            </a:r>
            <a:r>
              <a:rPr lang="el-GR" sz="2200" dirty="0">
                <a:sym typeface="Wingdings" panose="05000000000000000000" pitchFamily="2" charset="2"/>
              </a:rPr>
              <a:t>εστιάζει στη φόρτωση δεδομένων από συστήματα αποθήκευσης και στην εκτέλεση υπολογισμών στα δεδομένα όπου αυτά βρίσκονται (δεν αποτελεί το ίδιο λογισμικό αποθήκευσης δεδομένων)</a:t>
            </a:r>
          </a:p>
          <a:p>
            <a:r>
              <a:rPr lang="en-US" sz="2200" b="1" dirty="0">
                <a:sym typeface="Wingdings" panose="05000000000000000000" pitchFamily="2" charset="2"/>
              </a:rPr>
              <a:t>Libraries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l-GR" sz="2200" dirty="0">
                <a:sym typeface="Wingdings" panose="05000000000000000000" pitchFamily="2" charset="2"/>
              </a:rPr>
              <a:t>Παρέχει </a:t>
            </a:r>
            <a:r>
              <a:rPr lang="en-US" sz="2200" dirty="0">
                <a:sym typeface="Wingdings" panose="05000000000000000000" pitchFamily="2" charset="2"/>
              </a:rPr>
              <a:t>API </a:t>
            </a:r>
            <a:r>
              <a:rPr lang="el-GR" sz="2200" dirty="0">
                <a:sym typeface="Wingdings" panose="05000000000000000000" pitchFamily="2" charset="2"/>
              </a:rPr>
              <a:t>που εξυπηρετεί συχνές εργασίες ανάλυσης δεδομένων (περιέχει </a:t>
            </a:r>
            <a:r>
              <a:rPr lang="en-US" sz="2200" dirty="0">
                <a:sym typeface="Wingdings" panose="05000000000000000000" pitchFamily="2" charset="2"/>
              </a:rPr>
              <a:t>standard libraries </a:t>
            </a:r>
            <a:r>
              <a:rPr lang="el-GR" sz="2200" dirty="0">
                <a:sym typeface="Wingdings" panose="05000000000000000000" pitchFamily="2" charset="2"/>
              </a:rPr>
              <a:t>&amp;</a:t>
            </a:r>
            <a:r>
              <a:rPr lang="en-US" sz="2200" dirty="0">
                <a:sym typeface="Wingdings" panose="05000000000000000000" pitchFamily="2" charset="2"/>
              </a:rPr>
              <a:t> 3</a:t>
            </a:r>
            <a:r>
              <a:rPr lang="en-US" sz="2200" baseline="30000" dirty="0">
                <a:sym typeface="Wingdings" panose="05000000000000000000" pitchFamily="2" charset="2"/>
              </a:rPr>
              <a:t>rd</a:t>
            </a:r>
            <a:r>
              <a:rPr lang="en-US" sz="2200" dirty="0">
                <a:sym typeface="Wingdings" panose="05000000000000000000" pitchFamily="2" charset="2"/>
              </a:rPr>
              <a:t> party libraries</a:t>
            </a:r>
            <a:r>
              <a:rPr lang="el-GR" sz="2200" dirty="0">
                <a:sym typeface="Wingdings" panose="05000000000000000000" pitchFamily="2" charset="2"/>
              </a:rPr>
              <a:t>)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9B55BB5-1CCB-EBDA-5E0E-D601DA4E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433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Stack </a:t>
            </a:r>
            <a:r>
              <a:rPr lang="el-GR" dirty="0"/>
              <a:t>του </a:t>
            </a:r>
            <a:r>
              <a:rPr lang="en-US" dirty="0"/>
              <a:t>Apache 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Spark SQL</a:t>
            </a:r>
            <a:r>
              <a:rPr lang="en-US" dirty="0"/>
              <a:t>: </a:t>
            </a:r>
            <a:r>
              <a:rPr lang="el-GR" dirty="0"/>
              <a:t>πρόσβαση σε δομημένα δεδομένα – συμβατότητα με </a:t>
            </a:r>
            <a:r>
              <a:rPr lang="en-US" dirty="0" err="1"/>
              <a:t>HiveQL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Spark Streaming</a:t>
            </a:r>
            <a:r>
              <a:rPr lang="en-US" dirty="0"/>
              <a:t>: fault tolerant </a:t>
            </a:r>
            <a:r>
              <a:rPr lang="el-GR" dirty="0"/>
              <a:t>χειρισμός </a:t>
            </a:r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streams (Flume, Kafka,…)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MLlib</a:t>
            </a:r>
            <a:r>
              <a:rPr lang="en-US" dirty="0"/>
              <a:t>:</a:t>
            </a:r>
            <a:r>
              <a:rPr lang="el-GR" dirty="0"/>
              <a:t> έλεγχος υποθέσεων</a:t>
            </a:r>
            <a:r>
              <a:rPr lang="en-US" dirty="0"/>
              <a:t>, </a:t>
            </a:r>
            <a:r>
              <a:rPr lang="el-GR" dirty="0"/>
              <a:t>κατηγοριοποίηση, παλινδρόμηση</a:t>
            </a:r>
            <a:r>
              <a:rPr lang="en-US" dirty="0"/>
              <a:t>, </a:t>
            </a:r>
            <a:r>
              <a:rPr lang="el-GR" dirty="0" err="1"/>
              <a:t>συσταδοποίηση</a:t>
            </a:r>
            <a:r>
              <a:rPr lang="en-US" dirty="0"/>
              <a:t>, </a:t>
            </a:r>
            <a:r>
              <a:rPr lang="el-GR" dirty="0"/>
              <a:t>ανάλυση κύριων συνιστωσών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GraphX</a:t>
            </a:r>
            <a:r>
              <a:rPr lang="en-US" dirty="0"/>
              <a:t>: </a:t>
            </a:r>
            <a:r>
              <a:rPr lang="el-GR" dirty="0"/>
              <a:t>ανάλυση γραφημάτων (π.χ. </a:t>
            </a:r>
            <a:r>
              <a:rPr lang="en-US" dirty="0" err="1"/>
              <a:t>pagerank</a:t>
            </a:r>
            <a:r>
              <a:rPr lang="el-GR" dirty="0"/>
              <a:t>), μέσω του </a:t>
            </a:r>
            <a:r>
              <a:rPr lang="en-US" dirty="0" err="1"/>
              <a:t>Pregel</a:t>
            </a:r>
            <a:r>
              <a:rPr lang="en-US" dirty="0"/>
              <a:t> API</a:t>
            </a: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61</a:t>
            </a:fld>
            <a:endParaRPr lang="el-GR" dirty="0"/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32E5C28F-6AB3-46C3-A075-1BF8E1F3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30035"/>
            <a:ext cx="25717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BE2D7972-CDE0-CEC9-4D5B-5868DEB98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366" y="2532977"/>
            <a:ext cx="6108192" cy="3136332"/>
          </a:xfrm>
        </p:spPr>
      </p:pic>
    </p:spTree>
    <p:extLst>
      <p:ext uri="{BB962C8B-B14F-4D97-AF65-F5344CB8AC3E}">
        <p14:creationId xmlns:p14="http://schemas.microsoft.com/office/powerpoint/2010/main" val="319339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7CD36C-0906-4283-BFB1-66C568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l-GR" dirty="0"/>
              <a:t> εφαρμογή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BA39FF7-965D-4810-93AA-E1FF24E78F91}"/>
              </a:ext>
            </a:extLst>
          </p:cNvPr>
          <p:cNvSpPr/>
          <p:nvPr/>
        </p:nvSpPr>
        <p:spPr>
          <a:xfrm>
            <a:off x="1367161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DF368C2-CF7A-4981-965F-DE4D8310FEBE}"/>
              </a:ext>
            </a:extLst>
          </p:cNvPr>
          <p:cNvSpPr/>
          <p:nvPr/>
        </p:nvSpPr>
        <p:spPr>
          <a:xfrm>
            <a:off x="4573480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(Spark’s standalone cluster manager, YARN, Mesos)</a:t>
            </a:r>
            <a:endParaRPr lang="el-GR" dirty="0"/>
          </a:p>
        </p:txBody>
      </p: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0C0E94C-C14D-4095-82E9-55D018D5208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6478" y="3666478"/>
            <a:ext cx="907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8BE867C-96CA-4513-91CD-BD89586B3899}"/>
              </a:ext>
            </a:extLst>
          </p:cNvPr>
          <p:cNvSpPr/>
          <p:nvPr/>
        </p:nvSpPr>
        <p:spPr>
          <a:xfrm>
            <a:off x="8427869" y="1288742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3132D618-ED7C-47D4-81B0-8CE948B13A0A}"/>
              </a:ext>
            </a:extLst>
          </p:cNvPr>
          <p:cNvSpPr/>
          <p:nvPr/>
        </p:nvSpPr>
        <p:spPr>
          <a:xfrm>
            <a:off x="8427868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9BDDDB3-9150-43B0-A318-516FF3D3285B}"/>
              </a:ext>
            </a:extLst>
          </p:cNvPr>
          <p:cNvSpPr/>
          <p:nvPr/>
        </p:nvSpPr>
        <p:spPr>
          <a:xfrm>
            <a:off x="8427868" y="4665216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92D3254-C3EE-455A-806E-1C1F7A6C8C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872797" y="1883546"/>
            <a:ext cx="1555072" cy="1782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CFB28BF8-B377-4FFD-AD19-CBEF9E8308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872797" y="3666478"/>
            <a:ext cx="1555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091C89F-7AD4-47F6-B3E9-0B421210AF7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872797" y="3666478"/>
            <a:ext cx="1555071" cy="1593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C214768-EDA1-9DF3-74E0-BA1ECC4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297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 π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οιες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εφ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ρμογές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είν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κ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τάλληλο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Apache Spark;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είν</a:t>
            </a:r>
            <a:r>
              <a:rPr lang="en-US" sz="2000" dirty="0"/>
              <a:t>αι κατάλληλο για:</a:t>
            </a:r>
          </a:p>
          <a:p>
            <a:r>
              <a:rPr lang="en-US" sz="2000" dirty="0" err="1"/>
              <a:t>Δι</a:t>
            </a:r>
            <a:r>
              <a:rPr lang="en-US" sz="2000" dirty="0"/>
              <a:t>αδραστικά ερωτήματα σε μεγάλα δεδομένα </a:t>
            </a:r>
          </a:p>
          <a:p>
            <a:r>
              <a:rPr lang="en-US" sz="2000" dirty="0"/>
              <a:t>Επ</a:t>
            </a:r>
            <a:r>
              <a:rPr lang="en-US" sz="2000" dirty="0" err="1"/>
              <a:t>εξεργ</a:t>
            </a:r>
            <a:r>
              <a:rPr lang="en-US" sz="2000" dirty="0"/>
              <a:t>ασία streaming μεγάλων δεδομένων από αισθητήρες ή από άλλες πηγές</a:t>
            </a:r>
          </a:p>
          <a:p>
            <a:r>
              <a:rPr lang="el-GR" sz="2000" dirty="0"/>
              <a:t>Ανάπτυξη εφαρμογών</a:t>
            </a:r>
            <a:r>
              <a:rPr lang="en-US" sz="2000" dirty="0"/>
              <a:t> μηχανικής μάθησης σε μεγάλα δεδομένα </a:t>
            </a:r>
          </a:p>
        </p:txBody>
      </p:sp>
      <p:pic>
        <p:nvPicPr>
          <p:cNvPr id="1026" name="Picture 2" descr="Αποτέλεσμα εικόνας για apache spark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93" y="1419744"/>
            <a:ext cx="7144023" cy="40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l-GR" sz="3100" dirty="0"/>
              <a:t>Χαρακτηριστικά του </a:t>
            </a:r>
            <a:r>
              <a:rPr lang="en-US" sz="3100" dirty="0"/>
              <a:t>Spark</a:t>
            </a:r>
            <a:endParaRPr lang="el-GR" sz="31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251751"/>
            <a:ext cx="3749016" cy="4524582"/>
          </a:xfrm>
        </p:spPr>
        <p:txBody>
          <a:bodyPr>
            <a:normAutofit/>
          </a:bodyPr>
          <a:lstStyle/>
          <a:p>
            <a:r>
              <a:rPr lang="el-GR" sz="1800" dirty="0"/>
              <a:t>Διατηρεί τα δεδομένα και τα ενδιάμεσα αποτελέσματα στη μνήμη, αντί να τα γράφει στο δίσκο</a:t>
            </a:r>
          </a:p>
          <a:p>
            <a:r>
              <a:rPr lang="el-GR" sz="1800" dirty="0"/>
              <a:t>Παρέχει επεξεργασία «σχεδόν» πραγματικού χρόνου</a:t>
            </a:r>
            <a:endParaRPr lang="en-US" sz="1800" dirty="0"/>
          </a:p>
          <a:p>
            <a:r>
              <a:rPr lang="el-GR" sz="1800" dirty="0"/>
              <a:t>Σε σχέση με το </a:t>
            </a:r>
            <a:r>
              <a:rPr lang="en-US" sz="1800" dirty="0"/>
              <a:t>Hadoop MapReduce </a:t>
            </a:r>
            <a:r>
              <a:rPr lang="el-GR" sz="1800" dirty="0"/>
              <a:t>το </a:t>
            </a:r>
            <a:r>
              <a:rPr lang="en-US" sz="1800" dirty="0"/>
              <a:t>Spark:</a:t>
            </a:r>
            <a:endParaRPr lang="el-GR" sz="1800" dirty="0"/>
          </a:p>
          <a:p>
            <a:pPr lvl="1"/>
            <a:r>
              <a:rPr lang="el-GR" sz="1800" dirty="0"/>
              <a:t>πραγματοποιεί λιγότερο «ακριβά» ανακατέματα (</a:t>
            </a:r>
            <a:r>
              <a:rPr lang="en-US" sz="1800" dirty="0"/>
              <a:t>shuffles</a:t>
            </a:r>
            <a:r>
              <a:rPr lang="el-GR" sz="1800" dirty="0"/>
              <a:t>)</a:t>
            </a:r>
            <a:r>
              <a:rPr lang="en-US" sz="1800" dirty="0"/>
              <a:t> </a:t>
            </a:r>
            <a:r>
              <a:rPr lang="el-GR" sz="1800" dirty="0"/>
              <a:t>κατά την επεξεργασία δεδομένων</a:t>
            </a:r>
            <a:r>
              <a:rPr lang="en-US" sz="1800" dirty="0"/>
              <a:t> </a:t>
            </a:r>
          </a:p>
          <a:p>
            <a:pPr lvl="1"/>
            <a:r>
              <a:rPr lang="el-GR" sz="1800" dirty="0"/>
              <a:t>Παρέχει υψηλότερου επιπέδου </a:t>
            </a:r>
            <a:r>
              <a:rPr lang="en-US" sz="1800" dirty="0"/>
              <a:t>API </a:t>
            </a:r>
            <a:r>
              <a:rPr lang="el-GR" sz="1800" dirty="0"/>
              <a:t>που διευκολύνει τους προγραμματιστές</a:t>
            </a:r>
            <a:endParaRPr lang="en-US" sz="18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Έχει σχεδιαστεί ως </a:t>
            </a:r>
            <a:r>
              <a:rPr lang="el-GR" sz="2000" b="1" dirty="0"/>
              <a:t>μηχανισμός εκτέλεσης εφαρμογών τόσο στη μνήμη όσο και στο δίσκο</a:t>
            </a:r>
            <a:r>
              <a:rPr lang="el-GR" sz="2000" dirty="0"/>
              <a:t> (όταν η μνήμη δεν επαρκεί</a:t>
            </a:r>
            <a:r>
              <a:rPr lang="en-US" sz="2000" dirty="0"/>
              <a:t>,</a:t>
            </a:r>
            <a:r>
              <a:rPr lang="el-GR" sz="2000" dirty="0"/>
              <a:t> οι λειτουργίες του </a:t>
            </a:r>
            <a:r>
              <a:rPr lang="en-US" sz="2000" dirty="0"/>
              <a:t>Spark </a:t>
            </a:r>
            <a:r>
              <a:rPr lang="el-GR" sz="2000" dirty="0"/>
              <a:t>χρησιμοποιούν δευτερεύουσες μονάδες αποθήκευσης)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9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Δεδομένα που χειρίζεται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Συχνά χρησιμοποιείται πάνω από το </a:t>
            </a:r>
            <a:r>
              <a:rPr lang="en-US" dirty="0"/>
              <a:t>Hadoop </a:t>
            </a:r>
            <a:r>
              <a:rPr lang="el-GR" dirty="0"/>
              <a:t>που του παρέχει πρόσβαση σε δεδομένα τα οποία βρίσκονται στο </a:t>
            </a:r>
            <a:r>
              <a:rPr lang="en-US" dirty="0"/>
              <a:t>HDFS </a:t>
            </a:r>
            <a:r>
              <a:rPr lang="el-GR" dirty="0"/>
              <a:t>ή στην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Επιπλέον: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Μπορεί να διαβάσει δεδομένα και από άλλα συστήματα αποθήκευσης δεδομένων όπως</a:t>
            </a:r>
            <a:r>
              <a:rPr lang="en-US" dirty="0"/>
              <a:t> Cassandra, MongoDB, </a:t>
            </a: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Μέσω</a:t>
            </a:r>
            <a:r>
              <a:rPr lang="en-US" dirty="0"/>
              <a:t> </a:t>
            </a:r>
            <a:r>
              <a:rPr lang="el-GR" dirty="0"/>
              <a:t>του υποσυστήματος </a:t>
            </a:r>
            <a:r>
              <a:rPr lang="en-US" dirty="0"/>
              <a:t>Apache Spark SQL </a:t>
            </a:r>
            <a:r>
              <a:rPr lang="el-GR" dirty="0"/>
              <a:t>μπορεί να έχει πρόσβαση μέσω </a:t>
            </a:r>
            <a:r>
              <a:rPr lang="en-US" dirty="0"/>
              <a:t>SQL</a:t>
            </a:r>
            <a:r>
              <a:rPr lang="el-GR" dirty="0"/>
              <a:t> σε σχεσιακές βάσεις δεδομένων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l-GR" dirty="0"/>
              <a:t>Μπορεί να χρησιμοποιεί το </a:t>
            </a:r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l-GR" dirty="0"/>
              <a:t>ως </a:t>
            </a:r>
            <a:r>
              <a:rPr lang="en-US" dirty="0"/>
              <a:t>cluster manager </a:t>
            </a:r>
            <a:r>
              <a:rPr lang="el-GR" dirty="0"/>
              <a:t>και να εκτελείται εκτός </a:t>
            </a:r>
            <a:r>
              <a:rPr lang="en-US" dirty="0"/>
              <a:t>Hadoop </a:t>
            </a:r>
            <a:r>
              <a:rPr lang="el-GR" dirty="0"/>
              <a:t>σε ομάδες υπολογιστών που τη διαχείρισή τους αναλαμβάνει το </a:t>
            </a:r>
            <a:r>
              <a:rPr lang="en-US" dirty="0" err="1"/>
              <a:t>Mesos</a:t>
            </a:r>
            <a:endParaRPr lang="el-GR" dirty="0"/>
          </a:p>
        </p:txBody>
      </p:sp>
      <p:pic>
        <p:nvPicPr>
          <p:cNvPr id="4098" name="Picture 2" descr="https://raw.githubusercontent.com/ServiceStack/Assets/master/img/livedemos/techstacks/apache-meso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27" y="4903498"/>
            <a:ext cx="1150145" cy="35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65</a:t>
            </a:fld>
            <a:endParaRPr lang="el-GR"/>
          </a:p>
        </p:txBody>
      </p:sp>
      <p:pic>
        <p:nvPicPr>
          <p:cNvPr id="1026" name="Picture 2" descr="open-source-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54" y="3464841"/>
            <a:ext cx="4824046" cy="271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458664" y="631190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dirty="0">
                <a:hlinkClick r:id="rId5"/>
              </a:rPr>
              <a:t>https://databricks.com/blog/2016/01/05/apache-spark-2015-year-in-review.html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87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Γλώσσες που υποστηρίζει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2412" cy="19913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838330" y="1825625"/>
            <a:ext cx="6515470" cy="4351338"/>
          </a:xfrm>
        </p:spPr>
        <p:txBody>
          <a:bodyPr>
            <a:normAutofit lnSpcReduction="10000"/>
          </a:bodyPr>
          <a:lstStyle/>
          <a:p>
            <a:r>
              <a:rPr lang="el-GR" dirty="0"/>
              <a:t>Διαθέτει </a:t>
            </a:r>
            <a:r>
              <a:rPr lang="en-US" dirty="0"/>
              <a:t>REPL</a:t>
            </a:r>
            <a:r>
              <a:rPr lang="el-GR" dirty="0"/>
              <a:t> (</a:t>
            </a:r>
            <a:r>
              <a:rPr lang="en-US" dirty="0"/>
              <a:t>Read Evaluate Print Loop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για: </a:t>
            </a:r>
            <a:r>
              <a:rPr lang="en-US" dirty="0"/>
              <a:t>Scala</a:t>
            </a:r>
            <a:r>
              <a:rPr lang="el-GR" dirty="0"/>
              <a:t>, </a:t>
            </a:r>
            <a:r>
              <a:rPr lang="en-US" dirty="0"/>
              <a:t>Python</a:t>
            </a:r>
            <a:r>
              <a:rPr lang="el-GR" dirty="0"/>
              <a:t>, </a:t>
            </a:r>
            <a:r>
              <a:rPr lang="en-US" dirty="0"/>
              <a:t>R</a:t>
            </a:r>
          </a:p>
          <a:p>
            <a:r>
              <a:rPr lang="en-US" dirty="0"/>
              <a:t>Python </a:t>
            </a:r>
            <a:r>
              <a:rPr lang="el-GR" dirty="0"/>
              <a:t>και </a:t>
            </a:r>
            <a:r>
              <a:rPr lang="en-US" dirty="0"/>
              <a:t>R notebooks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66</a:t>
            </a:fld>
            <a:endParaRPr lang="el-GR"/>
          </a:p>
        </p:txBody>
      </p:sp>
      <p:pic>
        <p:nvPicPr>
          <p:cNvPr id="9" name="Picture 2" descr="Get Started with PySpark and Jupyter Notebook in 3 Minutes">
            <a:extLst>
              <a:ext uri="{FF2B5EF4-FFF2-40B4-BE49-F238E27FC236}">
                <a16:creationId xmlns:a16="http://schemas.microsoft.com/office/drawing/2014/main" id="{EBFFE88E-8134-4A29-A484-3CF9C9A3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73" y="3784344"/>
            <a:ext cx="4521673" cy="2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6F9EA-DA2D-438D-56B4-FCD414CD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" y="3807591"/>
            <a:ext cx="3310247" cy="2685283"/>
          </a:xfrm>
          <a:prstGeom prst="rect">
            <a:avLst/>
          </a:prstGeom>
        </p:spPr>
      </p:pic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3315DF-32AE-94CC-5133-CA28B0BD5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5" y="3807590"/>
            <a:ext cx="4006385" cy="26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Resilient Distributed Datasets (RDDs)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Τα </a:t>
            </a:r>
            <a:r>
              <a:rPr lang="en-US" sz="2000" dirty="0"/>
              <a:t>RDDs </a:t>
            </a:r>
            <a:r>
              <a:rPr lang="el-GR" sz="2000" dirty="0"/>
              <a:t>μοιάζουν με τους πίνακες των Βάσεων Δεδομένων</a:t>
            </a:r>
          </a:p>
          <a:p>
            <a:r>
              <a:rPr lang="el-GR" sz="2000" dirty="0"/>
              <a:t>Τα </a:t>
            </a:r>
            <a:r>
              <a:rPr lang="en-US" sz="2000" dirty="0"/>
              <a:t>RDDs </a:t>
            </a:r>
            <a:r>
              <a:rPr lang="el-GR" sz="2000" dirty="0"/>
              <a:t>είναι </a:t>
            </a:r>
            <a:r>
              <a:rPr lang="en-US" sz="2000" b="1" dirty="0"/>
              <a:t>immutable</a:t>
            </a:r>
            <a:r>
              <a:rPr lang="el-GR" sz="2000" dirty="0"/>
              <a:t>, δηλαδή μη τροποποιήσιμο</a:t>
            </a:r>
            <a:r>
              <a:rPr lang="en-US" sz="2000" dirty="0"/>
              <a:t> (</a:t>
            </a:r>
            <a:r>
              <a:rPr lang="el-GR" sz="2000" dirty="0"/>
              <a:t>ένα </a:t>
            </a:r>
            <a:r>
              <a:rPr lang="en-US" sz="2000" dirty="0"/>
              <a:t>RDD </a:t>
            </a:r>
            <a:r>
              <a:rPr lang="el-GR" sz="2000" dirty="0"/>
              <a:t>μπορεί να τροποποιηθεί μέσω ενός μετασχηματισμού αλλά σε αυτή την περίπτωση επιστρέφεται ένα νέο </a:t>
            </a:r>
            <a:r>
              <a:rPr lang="en-US" sz="2000" dirty="0"/>
              <a:t>RDD </a:t>
            </a:r>
            <a:r>
              <a:rPr lang="el-GR" sz="2000" dirty="0"/>
              <a:t>και το αρχικό </a:t>
            </a:r>
            <a:r>
              <a:rPr lang="en-US" sz="2000" dirty="0"/>
              <a:t>RDD </a:t>
            </a:r>
            <a:r>
              <a:rPr lang="el-GR" sz="2000" dirty="0"/>
              <a:t>παραμένει το ίδιο</a:t>
            </a:r>
            <a:r>
              <a:rPr lang="en-US" sz="2000" dirty="0"/>
              <a:t>)</a:t>
            </a:r>
          </a:p>
          <a:p>
            <a:pPr marL="457200" lvl="1" indent="0">
              <a:buNone/>
            </a:pPr>
            <a:endParaRPr lang="el-GR" sz="20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1900" dirty="0"/>
              <a:t>Τα </a:t>
            </a:r>
            <a:r>
              <a:rPr lang="en-US" sz="1900" dirty="0"/>
              <a:t>RDDs </a:t>
            </a:r>
            <a:r>
              <a:rPr lang="el-GR" sz="1900" dirty="0"/>
              <a:t>υποστηρίζουν κατανεμημένη αποθήκευση στις μνήμες των υπολογιστών ενός </a:t>
            </a:r>
            <a:r>
              <a:rPr lang="en-US" sz="1900" dirty="0"/>
              <a:t>cluster </a:t>
            </a:r>
            <a:r>
              <a:rPr lang="el-GR" sz="1900" dirty="0"/>
              <a:t>έτσι ώστε να επιτυγχάνεται </a:t>
            </a:r>
          </a:p>
          <a:p>
            <a:pPr lvl="1"/>
            <a:r>
              <a:rPr lang="el-GR" sz="1900" b="1" dirty="0"/>
              <a:t>ανοχή σε σφάλματα: </a:t>
            </a:r>
            <a:r>
              <a:rPr lang="el-GR" sz="1900" dirty="0"/>
              <a:t>καταγράφοντας το ιστορικό των μετασχηματισμών που εφαρμόζονται στα δεδομένα </a:t>
            </a:r>
          </a:p>
          <a:p>
            <a:pPr lvl="1"/>
            <a:r>
              <a:rPr lang="el-GR" sz="1900" b="1" dirty="0"/>
              <a:t>υψηλή απόδοση: </a:t>
            </a:r>
            <a:r>
              <a:rPr lang="el-GR" sz="1900" dirty="0"/>
              <a:t>Παραλληλισμός επεξεργασίας στους κόμβους του </a:t>
            </a:r>
            <a:r>
              <a:rPr lang="en-US" sz="1900" dirty="0"/>
              <a:t>cluster</a:t>
            </a:r>
            <a:endParaRPr lang="el-GR" sz="1900" dirty="0"/>
          </a:p>
          <a:p>
            <a:endParaRPr lang="el-GR" sz="19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335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6" y="2415322"/>
            <a:ext cx="3891241" cy="2399869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RDDs: </a:t>
            </a:r>
            <a:r>
              <a:rPr lang="el-GR" sz="3700" b="1" dirty="0" err="1"/>
              <a:t>Μετασχηματισμο</a:t>
            </a:r>
            <a:r>
              <a:rPr lang="en-US" sz="3700" b="1" dirty="0" err="1"/>
              <a:t>ί</a:t>
            </a:r>
            <a:r>
              <a:rPr lang="el-GR" sz="3700" b="1" dirty="0"/>
              <a:t> και </a:t>
            </a:r>
            <a:br>
              <a:rPr lang="el-GR" sz="3700" b="1" dirty="0"/>
            </a:br>
            <a:r>
              <a:rPr lang="el-GR" sz="3700" b="1" dirty="0"/>
              <a:t>Ενέργειες</a:t>
            </a:r>
            <a:endParaRPr lang="el-GR" sz="37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68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/>
              <a:t>Από τη στιγμή που έχει δημιουργηθεί ένα </a:t>
            </a:r>
            <a:r>
              <a:rPr lang="en-US" sz="2000" dirty="0"/>
              <a:t>RDD</a:t>
            </a:r>
            <a:r>
              <a:rPr lang="el-GR" sz="2000" dirty="0"/>
              <a:t>, μπορούν να γίνουν</a:t>
            </a:r>
            <a:r>
              <a:rPr lang="en-US" sz="2000" dirty="0"/>
              <a:t> </a:t>
            </a:r>
            <a:r>
              <a:rPr lang="el-GR" sz="2000" dirty="0"/>
              <a:t>δύο βασικοί τύποι λειτουργιών: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Μετασχηματισμοί (</a:t>
            </a:r>
            <a:r>
              <a:rPr lang="en-US" sz="2000" b="1" dirty="0" err="1"/>
              <a:t>tranformations</a:t>
            </a:r>
            <a:r>
              <a:rPr lang="el-GR" sz="2000" b="1" dirty="0"/>
              <a:t>)</a:t>
            </a:r>
            <a:endParaRPr lang="en-US" sz="2000" dirty="0"/>
          </a:p>
          <a:p>
            <a:pPr lvl="2"/>
            <a:r>
              <a:rPr lang="el-GR" dirty="0"/>
              <a:t>δημιουργούν ένα νέο </a:t>
            </a:r>
            <a:r>
              <a:rPr lang="en-US" dirty="0"/>
              <a:t>RDD </a:t>
            </a:r>
            <a:r>
              <a:rPr lang="el-GR" dirty="0"/>
              <a:t>αλλάζοντας το αρχικό (π.χ. </a:t>
            </a:r>
            <a:r>
              <a:rPr lang="en-US" dirty="0"/>
              <a:t>map, filter,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pipe, coalesce</a:t>
            </a:r>
            <a:r>
              <a:rPr lang="el-GR" dirty="0"/>
              <a:t>)</a:t>
            </a:r>
            <a:endParaRPr lang="en-US" dirty="0"/>
          </a:p>
          <a:p>
            <a:pPr lvl="2"/>
            <a:r>
              <a:rPr lang="el-GR" dirty="0"/>
              <a:t>οι μετασχηματισμοί δεν επιστρέφουν μια απλή τιμή αλλά ένα νέο </a:t>
            </a:r>
            <a:r>
              <a:rPr lang="en-US" dirty="0"/>
              <a:t>RDD</a:t>
            </a:r>
            <a:r>
              <a:rPr lang="el-GR" dirty="0"/>
              <a:t> (</a:t>
            </a:r>
            <a:r>
              <a:rPr lang="en-US" b="1" dirty="0"/>
              <a:t>lazy evaluation</a:t>
            </a:r>
            <a:r>
              <a:rPr lang="el-GR" dirty="0"/>
              <a:t>) 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Ενέργειες</a:t>
            </a:r>
            <a:r>
              <a:rPr lang="en-US" sz="2000" b="1" dirty="0"/>
              <a:t> (actions)</a:t>
            </a:r>
            <a:endParaRPr lang="en-US" sz="2000" dirty="0"/>
          </a:p>
          <a:p>
            <a:pPr lvl="2"/>
            <a:r>
              <a:rPr lang="el-GR" dirty="0"/>
              <a:t>υπολογίζουν μια ποσότητα αλλά δεν αλλάζουν τα δεδομένα (π.χ. </a:t>
            </a:r>
            <a:r>
              <a:rPr lang="en-US" dirty="0"/>
              <a:t>reduce, collect, count, first, take, </a:t>
            </a:r>
            <a:r>
              <a:rPr lang="en-US" dirty="0" err="1"/>
              <a:t>countByKey</a:t>
            </a:r>
            <a:r>
              <a:rPr lang="en-US" dirty="0"/>
              <a:t>, foreach</a:t>
            </a:r>
            <a:r>
              <a:rPr lang="el-GR" dirty="0"/>
              <a:t>) </a:t>
            </a:r>
          </a:p>
          <a:p>
            <a:pPr lvl="2"/>
            <a:r>
              <a:rPr lang="el-GR" dirty="0"/>
              <a:t>όταν καλείται μια ενέργεια σε ένα </a:t>
            </a:r>
            <a:r>
              <a:rPr lang="en-US" dirty="0"/>
              <a:t>RDD, </a:t>
            </a:r>
            <a:r>
              <a:rPr lang="el-GR" dirty="0"/>
              <a:t>τότε εκτελούνται όλοι οι μετασχηματισμοί και επιστρέφεται το αποτέλεσμα</a:t>
            </a:r>
            <a:endParaRPr lang="en-US" dirty="0"/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50933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Directed Acyclic Graphs (DAGs)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643467" y="2638044"/>
            <a:ext cx="3484649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To Spark επ</a:t>
            </a:r>
            <a:r>
              <a:rPr lang="en-US" sz="1700" dirty="0" err="1"/>
              <a:t>ιτρέ</a:t>
            </a:r>
            <a:r>
              <a:rPr lang="en-US" sz="1700" dirty="0"/>
              <a:t>πει την ανάπτυξη σύνθετων εργασιών, που αποτελούνται από πολλά επιμέρους βήματα χρησιμοποιώντας το </a:t>
            </a:r>
            <a:r>
              <a:rPr lang="el-GR" sz="1700" dirty="0"/>
              <a:t>λεγόμενο </a:t>
            </a:r>
            <a:r>
              <a:rPr lang="en-US" sz="1700" dirty="0"/>
              <a:t>DAG pattern</a:t>
            </a:r>
          </a:p>
          <a:p>
            <a:r>
              <a:rPr lang="en-US" sz="1700" dirty="0" err="1"/>
              <a:t>Το</a:t>
            </a:r>
            <a:r>
              <a:rPr lang="en-US" sz="1700" dirty="0"/>
              <a:t> Spark </a:t>
            </a:r>
            <a:r>
              <a:rPr lang="en-US" sz="1700" dirty="0" err="1"/>
              <a:t>δι</a:t>
            </a:r>
            <a:r>
              <a:rPr lang="en-US" sz="1700" dirty="0"/>
              <a:t>ατηρεί τα ενδιάμεσα αποτελέσματα στη μνήμη αντί να τα εγγράφει στο δίσκο (ιδιαίτερα χρήσιμο όταν χρειάζεται να πραγματοποιηθούν εργασίες στα ίδια δεδομένα πολλές φορές)</a:t>
            </a:r>
          </a:p>
        </p:txBody>
      </p:sp>
      <p:pic>
        <p:nvPicPr>
          <p:cNvPr id="6" name="Picture 2" descr="http://image.slidesharecdn.com/sparkstreamingcodefriday-151016181228-lva1-app6891/95/apache-spark-streaming-and-hbase-14-638.jpg?cb=144501922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12209" y="1582724"/>
            <a:ext cx="6736323" cy="380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l-GR" sz="2400" dirty="0"/>
                  <a:t>για μεγάλα </a:t>
                </a:r>
                <a:r>
                  <a:rPr lang="en-US" sz="2400" dirty="0"/>
                  <a:t>n</a:t>
                </a:r>
                <a:r>
                  <a:rPr lang="el-GR" sz="2400" dirty="0"/>
                  <a:t> </a:t>
                </a:r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blipFill>
                <a:blip r:embed="rId7"/>
                <a:stretch>
                  <a:fillRect l="-2251" t="-1724" r="-1929" b="-1206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3A0A-AB08-B24D-A687-10699B2D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MLlib</a:t>
            </a:r>
            <a:r>
              <a:rPr lang="el-GR" sz="4000" dirty="0"/>
              <a:t> (</a:t>
            </a:r>
            <a:r>
              <a:rPr lang="en-US" sz="4000" dirty="0"/>
              <a:t>scalable machine learning library</a:t>
            </a:r>
            <a:r>
              <a:rPr lang="el-G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EEAF-753D-C247-8661-4A275D102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Το </a:t>
            </a:r>
            <a:r>
              <a:rPr lang="en-US" sz="2000" dirty="0"/>
              <a:t>API </a:t>
            </a:r>
            <a:r>
              <a:rPr lang="el-GR" sz="2000" dirty="0"/>
              <a:t>του </a:t>
            </a:r>
            <a:r>
              <a:rPr lang="en-US" sz="2000" dirty="0" err="1"/>
              <a:t>MLlib</a:t>
            </a:r>
            <a:r>
              <a:rPr lang="en-US" sz="2000" dirty="0"/>
              <a:t> </a:t>
            </a:r>
            <a:r>
              <a:rPr lang="el-GR" sz="2000" dirty="0"/>
              <a:t>βασίζεται στα </a:t>
            </a:r>
            <a:r>
              <a:rPr lang="en-US" sz="2000" dirty="0" err="1"/>
              <a:t>DataFrames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CDF97-F1FC-BE40-A9A6-3A617367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Αλγόριθμοι μηχανικής μάθησης </a:t>
            </a:r>
          </a:p>
          <a:p>
            <a:pPr lvl="1"/>
            <a:r>
              <a:rPr lang="el-GR" sz="2000" dirty="0"/>
              <a:t>Κατηγοριοποίηση</a:t>
            </a:r>
            <a:endParaRPr lang="en-US" sz="2000" dirty="0"/>
          </a:p>
          <a:p>
            <a:pPr lvl="1"/>
            <a:r>
              <a:rPr lang="el-GR" sz="2000" dirty="0"/>
              <a:t>Παλινδρόμηση</a:t>
            </a:r>
          </a:p>
          <a:p>
            <a:pPr lvl="1"/>
            <a:r>
              <a:rPr lang="el-GR" sz="2000" dirty="0"/>
              <a:t>Δένδρα απόφασης</a:t>
            </a:r>
          </a:p>
          <a:p>
            <a:pPr lvl="1"/>
            <a:r>
              <a:rPr lang="el-GR" sz="2000" dirty="0"/>
              <a:t>Αλγόριθμοι συστάσεων</a:t>
            </a:r>
            <a:endParaRPr lang="en-US" sz="2000" dirty="0"/>
          </a:p>
          <a:p>
            <a:pPr lvl="1"/>
            <a:r>
              <a:rPr lang="el-GR" sz="2000" dirty="0" err="1"/>
              <a:t>Συσταδοποίηση</a:t>
            </a:r>
            <a:endParaRPr lang="el-GR" sz="2000" dirty="0"/>
          </a:p>
          <a:p>
            <a:pPr lvl="1"/>
            <a:r>
              <a:rPr lang="el-GR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59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D-E336-C947-9936-9F0025DD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E355-BD35-1E49-9D90-7577EA39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/>
              <a:t>Τα </a:t>
            </a:r>
            <a:r>
              <a:rPr lang="en-US" sz="2000"/>
              <a:t>streaming </a:t>
            </a:r>
            <a:r>
              <a:rPr lang="el-GR" sz="2000"/>
              <a:t>δεδομένα φθάνουν συνεχώς από διάφορες πηγές με μικρά μηνύματα</a:t>
            </a:r>
          </a:p>
          <a:p>
            <a:r>
              <a:rPr lang="el-GR" sz="2000"/>
              <a:t>Υπάρχουν πολλές εφαρμογές της </a:t>
            </a:r>
            <a:r>
              <a:rPr lang="en-US" sz="2000"/>
              <a:t>streaming </a:t>
            </a:r>
            <a:r>
              <a:rPr lang="el-GR" sz="2000"/>
              <a:t>τεχνολογίας (παρακολούθηση αισθητήρων, έλεγχος </a:t>
            </a:r>
            <a:r>
              <a:rPr lang="en-US" sz="2000"/>
              <a:t>logs, </a:t>
            </a:r>
            <a:r>
              <a:rPr lang="el-GR" sz="2000"/>
              <a:t>παρακολούθηση χρηματοοικονομικών αγορών κ.α.)</a:t>
            </a:r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0AFA-DEF2-E34E-A66C-041532F0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/>
              <a:t>Λογισμικά ανάλυσης </a:t>
            </a:r>
            <a:r>
              <a:rPr lang="en-US" sz="2000"/>
              <a:t>streams</a:t>
            </a:r>
            <a:endParaRPr lang="el-GR" sz="2000"/>
          </a:p>
          <a:p>
            <a:pPr lvl="1"/>
            <a:r>
              <a:rPr lang="en-US" sz="2000"/>
              <a:t>Flink</a:t>
            </a:r>
          </a:p>
          <a:p>
            <a:pPr lvl="1"/>
            <a:r>
              <a:rPr lang="en-US" sz="2000"/>
              <a:t>Storm</a:t>
            </a:r>
          </a:p>
          <a:p>
            <a:pPr lvl="1"/>
            <a:r>
              <a:rPr lang="en-US" sz="2000"/>
              <a:t>Kafka</a:t>
            </a:r>
          </a:p>
          <a:p>
            <a:pPr lvl="1"/>
            <a:r>
              <a:rPr lang="en-US" sz="2000"/>
              <a:t>Spark </a:t>
            </a:r>
          </a:p>
          <a:p>
            <a:pPr lvl="1"/>
            <a:r>
              <a:rPr lang="en-US" sz="2000"/>
              <a:t>Samza</a:t>
            </a:r>
          </a:p>
          <a:p>
            <a:pPr lvl="1"/>
            <a:r>
              <a:rPr lang="en-US" sz="2000"/>
              <a:t>Kinesis</a:t>
            </a:r>
          </a:p>
          <a:p>
            <a:pPr lvl="1"/>
            <a:r>
              <a:rPr lang="en-US" sz="2000"/>
              <a:t>…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31729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l-GR" sz="3400" dirty="0"/>
              <a:t>Εξέλιξη του</a:t>
            </a:r>
            <a:r>
              <a:rPr lang="en-US" sz="3400" dirty="0"/>
              <a:t> </a:t>
            </a:r>
            <a:r>
              <a:rPr lang="el-GR" sz="3400" dirty="0"/>
              <a:t>μοντέλου επεξεργασίας στο </a:t>
            </a:r>
            <a:r>
              <a:rPr lang="en-US" sz="3400" dirty="0"/>
              <a:t>Apache Spark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RDD (Resilient Distributed Datasets)</a:t>
            </a:r>
          </a:p>
          <a:p>
            <a:r>
              <a:rPr lang="en-US" sz="2000" dirty="0"/>
              <a:t>Spark 1.3 </a:t>
            </a:r>
            <a:r>
              <a:rPr lang="en-US" sz="2000" dirty="0">
                <a:sym typeface="Wingdings" panose="05000000000000000000" pitchFamily="2" charset="2"/>
              </a:rPr>
              <a:t>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API (</a:t>
            </a:r>
            <a:r>
              <a:rPr lang="el-GR" sz="2000" dirty="0"/>
              <a:t>χρησιμοποιεί μια </a:t>
            </a:r>
            <a:r>
              <a:rPr lang="el-GR" sz="2000" dirty="0" err="1"/>
              <a:t>ειδικ</a:t>
            </a:r>
            <a:r>
              <a:rPr lang="en-US" sz="2000" dirty="0" err="1"/>
              <a:t>ή</a:t>
            </a:r>
            <a:r>
              <a:rPr lang="en-US" sz="2000" dirty="0"/>
              <a:t> </a:t>
            </a:r>
            <a:r>
              <a:rPr lang="el-GR" sz="2000" dirty="0"/>
              <a:t>γλώσσα ερωτημάτων </a:t>
            </a:r>
            <a:r>
              <a:rPr lang="en-US" sz="2000" dirty="0"/>
              <a:t>– query language – </a:t>
            </a:r>
            <a:r>
              <a:rPr lang="el-GR" sz="2000" dirty="0"/>
              <a:t>για να χειρίζεται τα δεδομένα ταχύτερα σε σχέση με τα </a:t>
            </a:r>
            <a:r>
              <a:rPr lang="en-US" sz="2000" dirty="0"/>
              <a:t>RDD)</a:t>
            </a:r>
          </a:p>
          <a:p>
            <a:r>
              <a:rPr lang="en-US" sz="2000" dirty="0"/>
              <a:t>Spark 1.6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DataSet</a:t>
            </a:r>
            <a:r>
              <a:rPr lang="en-US" sz="2000" dirty="0"/>
              <a:t> API (</a:t>
            </a:r>
            <a:r>
              <a:rPr lang="el-GR" sz="2000" dirty="0"/>
              <a:t>δημιουργεί </a:t>
            </a:r>
            <a:r>
              <a:rPr lang="en-US" sz="2000" dirty="0"/>
              <a:t>query plans </a:t>
            </a:r>
            <a:r>
              <a:rPr lang="el-GR" sz="2000" dirty="0"/>
              <a:t>για την εκτέλεση των ερωτημάτων, ταχύτερο σε σχέση με τα </a:t>
            </a:r>
            <a:r>
              <a:rPr lang="en-US" sz="2000" dirty="0"/>
              <a:t>RDDs)</a:t>
            </a:r>
            <a:endParaRPr lang="el-GR" sz="2000" dirty="0"/>
          </a:p>
          <a:p>
            <a:r>
              <a:rPr lang="en-US" sz="2000" dirty="0"/>
              <a:t>Spark 2.0 </a:t>
            </a:r>
            <a:r>
              <a:rPr lang="en-US" sz="2000" dirty="0">
                <a:sym typeface="Wingdings" panose="05000000000000000000" pitchFamily="2" charset="2"/>
              </a:rPr>
              <a:t> Structured APIs (Datasets, </a:t>
            </a:r>
            <a:r>
              <a:rPr lang="en-US" sz="2000" dirty="0" err="1">
                <a:sym typeface="Wingdings" panose="05000000000000000000" pitchFamily="2" charset="2"/>
              </a:rPr>
              <a:t>DataFrames</a:t>
            </a:r>
            <a:r>
              <a:rPr lang="en-US" sz="2000" dirty="0">
                <a:sym typeface="Wingdings" panose="05000000000000000000" pitchFamily="2" charset="2"/>
              </a:rPr>
              <a:t>, SQL tables and views) – Schemas</a:t>
            </a:r>
            <a:endParaRPr lang="el-GR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Spark 3.0  adaptive query execution; dynamic partition pruning; ANSI SQL compliance; improvements in pandas APIs; new UI for structured streaming; up to 40x speedups for calling R user-defined functions; accelerator-aware scheduler</a:t>
            </a:r>
            <a:endParaRPr lang="el-GR" sz="20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52F223-18B9-8EB4-A10B-E28F2AAE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690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A387E-7BF2-4A78-913E-E5D9A861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APIs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08E23AC-5111-47D1-87DD-8DCCB0ECF8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81DC579-9FC0-0E56-BE78-E199DBD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239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Απόδοση του </a:t>
            </a:r>
            <a:r>
              <a:rPr lang="en-US" dirty="0"/>
              <a:t>Apache Spark (</a:t>
            </a:r>
            <a:r>
              <a:rPr lang="en-US" dirty="0" err="1"/>
              <a:t>GraySortMetric</a:t>
            </a:r>
            <a:r>
              <a:rPr lang="en-US" dirty="0"/>
              <a:t>, </a:t>
            </a:r>
            <a:r>
              <a:rPr lang="en-US" dirty="0" err="1"/>
              <a:t>CloudSortMetric</a:t>
            </a:r>
            <a:r>
              <a:rPr lang="en-US" dirty="0"/>
              <a:t>, TPC-DS 30TB)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569" y="1690688"/>
            <a:ext cx="3406861" cy="4351338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2648" y="1591416"/>
            <a:ext cx="5181600" cy="255824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695795" y="6181095"/>
            <a:ext cx="3436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100" dirty="0">
                <a:hlinkClick r:id="rId6"/>
              </a:rPr>
              <a:t>https://databricks.com/blog/2014/11/05/spark-officially-sets-a-new-record-in-large-scale-sorting.html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8" name="Ορθογώνιο 7"/>
          <p:cNvSpPr/>
          <p:nvPr/>
        </p:nvSpPr>
        <p:spPr>
          <a:xfrm>
            <a:off x="6172200" y="4050383"/>
            <a:ext cx="46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hlinkClick r:id="rId7"/>
              </a:rPr>
              <a:t>https://databricks.com/blog/2016/11/14/setting-new-world-record-apache-spark.html</a:t>
            </a:r>
            <a:r>
              <a:rPr lang="en-US" sz="1200" dirty="0"/>
              <a:t> </a:t>
            </a:r>
            <a:endParaRPr lang="el-G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725569" y="1829757"/>
            <a:ext cx="118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GraySort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74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62A8-AFB4-4788-8D40-484C906336DF}"/>
              </a:ext>
            </a:extLst>
          </p:cNvPr>
          <p:cNvSpPr txBox="1"/>
          <p:nvPr/>
        </p:nvSpPr>
        <p:spPr>
          <a:xfrm>
            <a:off x="5893096" y="4843446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B3139"/>
                </a:solidFill>
                <a:effectLst/>
                <a:latin typeface="DM Sans"/>
              </a:rPr>
              <a:t>Spark 3.0 performed roughly 2x better than Spark 2.4 in total runtime for 30TB TPC-DS 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31CF1-F6C0-4816-9E26-54C233934181}"/>
              </a:ext>
            </a:extLst>
          </p:cNvPr>
          <p:cNvSpPr txBox="1"/>
          <p:nvPr/>
        </p:nvSpPr>
        <p:spPr>
          <a:xfrm>
            <a:off x="5936326" y="5424643"/>
            <a:ext cx="5867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100" dirty="0">
                <a:hlinkClick r:id="rId8"/>
              </a:rPr>
              <a:t>https://databricks.com/blog/2020/06/18/introducing-apache-spark-3-0-now-available-in-databricks-runtime-7-0.html</a:t>
            </a:r>
            <a:r>
              <a:rPr lang="en-US" sz="1100" dirty="0"/>
              <a:t> </a:t>
            </a:r>
            <a:r>
              <a:rPr lang="el-GR" sz="1100" dirty="0"/>
              <a:t> </a:t>
            </a: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3BA793E-4A20-4922-AFB3-E5D0A789F672}"/>
              </a:ext>
            </a:extLst>
          </p:cNvPr>
          <p:cNvSpPr/>
          <p:nvPr/>
        </p:nvSpPr>
        <p:spPr>
          <a:xfrm>
            <a:off x="989176" y="1554588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1C6EC95-FF4E-4601-A530-B058626021AC}"/>
              </a:ext>
            </a:extLst>
          </p:cNvPr>
          <p:cNvSpPr/>
          <p:nvPr/>
        </p:nvSpPr>
        <p:spPr>
          <a:xfrm>
            <a:off x="5342674" y="1560421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06D9E79-5BD8-4049-8619-E9BC491CDF7A}"/>
              </a:ext>
            </a:extLst>
          </p:cNvPr>
          <p:cNvSpPr/>
          <p:nvPr/>
        </p:nvSpPr>
        <p:spPr>
          <a:xfrm>
            <a:off x="5350688" y="493220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3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4C8-13B0-2F2C-39BF-E1598988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– Quick Start</a:t>
            </a:r>
            <a:endParaRPr lang="en-G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2126E3-3D4D-7F4F-F8F5-4A0519614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" y="1825625"/>
            <a:ext cx="4709215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DC8F-CA05-592C-3DF6-C62D6612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8BB1-67B2-5BD1-60DD-DAC413A68C03}"/>
              </a:ext>
            </a:extLst>
          </p:cNvPr>
          <p:cNvSpPr txBox="1"/>
          <p:nvPr/>
        </p:nvSpPr>
        <p:spPr>
          <a:xfrm>
            <a:off x="6795247" y="3870489"/>
            <a:ext cx="41058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3"/>
              </a:rPr>
              <a:t>https://spark.apache.org/docs/latest/quick-start.html</a:t>
            </a:r>
            <a:r>
              <a:rPr lang="en-G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19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DBA-8760-F530-12A8-6DBF10CE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(1/2)</a:t>
            </a:r>
            <a:endParaRPr lang="en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3859B-A005-7353-DB4B-DCF8C089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sz="2800" dirty="0"/>
              <a:t>Digital Transformation Acceleration Through Artificial Intelligence. By Prashant Thomas </a:t>
            </a:r>
            <a:r>
              <a:rPr lang="en-GR" sz="2800" dirty="0">
                <a:hlinkClick r:id="rId3"/>
              </a:rPr>
              <a:t>https://www.linkedin.com/pulse/digital-transformation-acceleration-through-prashant-thomas/</a:t>
            </a:r>
            <a:r>
              <a:rPr lang="en-GR" sz="2800" dirty="0"/>
              <a:t> </a:t>
            </a:r>
          </a:p>
          <a:p>
            <a:r>
              <a:rPr lang="en-GB" sz="2800" dirty="0"/>
              <a:t>Why Software Is Eating the World.</a:t>
            </a:r>
            <a:r>
              <a:rPr lang="el-GR" sz="2800" dirty="0"/>
              <a:t> </a:t>
            </a:r>
            <a:r>
              <a:rPr lang="en-US" sz="2800" dirty="0"/>
              <a:t>By </a:t>
            </a:r>
            <a:r>
              <a:rPr lang="en-GB" sz="2800" dirty="0"/>
              <a:t>Marc Andreessen </a:t>
            </a:r>
            <a:r>
              <a:rPr lang="en-GB" sz="2800" dirty="0">
                <a:hlinkClick r:id="rId4"/>
              </a:rPr>
              <a:t>https://a16z.com/why-software-is-eating-the-world/</a:t>
            </a:r>
            <a:r>
              <a:rPr lang="el-GR" dirty="0"/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10 years later, software really did eat the world. By Roberto Torres 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  <a:hlinkClick r:id="rId5"/>
              </a:rPr>
              <a:t>https://www.ciodive.com/news/software-industry-marc-andreessen/605301/</a:t>
            </a:r>
            <a:endParaRPr lang="en-GB" i="0" dirty="0">
              <a:solidFill>
                <a:srgbClr val="0A0A0A"/>
              </a:solidFill>
              <a:effectLst/>
              <a:latin typeface="source serif 4"/>
            </a:endParaRPr>
          </a:p>
          <a:p>
            <a:r>
              <a:rPr lang="en-GB" dirty="0">
                <a:solidFill>
                  <a:srgbClr val="0A0A0A"/>
                </a:solidFill>
                <a:latin typeface="source serif 4"/>
              </a:rPr>
              <a:t>The techno-optimist manifesto </a:t>
            </a:r>
            <a:r>
              <a:rPr lang="en-GB" dirty="0">
                <a:solidFill>
                  <a:srgbClr val="0A0A0A"/>
                </a:solidFill>
                <a:latin typeface="source serif 4"/>
                <a:hlinkClick r:id="rId6"/>
              </a:rPr>
              <a:t>https://a16z.com/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</a:t>
            </a:r>
          </a:p>
          <a:p>
            <a:r>
              <a:rPr lang="en-GB" dirty="0">
                <a:solidFill>
                  <a:srgbClr val="0A0A0A"/>
                </a:solidFill>
                <a:latin typeface="source serif 4"/>
              </a:rPr>
              <a:t>How KODAK failed. By </a:t>
            </a:r>
            <a:r>
              <a:rPr lang="en-GB" dirty="0" err="1">
                <a:solidFill>
                  <a:srgbClr val="0A0A0A"/>
                </a:solidFill>
                <a:latin typeface="source serif 4"/>
              </a:rPr>
              <a:t>Chunka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Mui </a:t>
            </a:r>
            <a:r>
              <a:rPr lang="en-GB" dirty="0">
                <a:solidFill>
                  <a:srgbClr val="0A0A0A"/>
                </a:solidFill>
                <a:latin typeface="source serif 4"/>
                <a:hlinkClick r:id="rId7"/>
              </a:rPr>
              <a:t>https://www.forbes.com/sites/chunkamui/2012/01/18/how-kodak-failed/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Kodak’s Downfall Wasn’t About Technology. By Scott D. Anthony 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  <a:hlinkClick r:id="rId8"/>
              </a:rPr>
              <a:t>https://hbr.org/2016/07/kodaks-downfall-wasnt-about-technology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 </a:t>
            </a:r>
          </a:p>
          <a:p>
            <a:r>
              <a:rPr lang="en-GB" sz="2800" dirty="0"/>
              <a:t>Beyond Metcalfe’s Law for Network Effects. By Andrew Chen </a:t>
            </a:r>
            <a:r>
              <a:rPr lang="en-GB" sz="2800" dirty="0">
                <a:hlinkClick r:id="rId9"/>
              </a:rPr>
              <a:t>https://a16z.com/beyond-metcalfes-law-for-network-effects/</a:t>
            </a:r>
            <a:r>
              <a:rPr lang="en-GB" sz="2800" dirty="0"/>
              <a:t> </a:t>
            </a:r>
          </a:p>
          <a:p>
            <a:r>
              <a:rPr lang="en-GB" sz="2800" dirty="0"/>
              <a:t>How Long Does It Take to Hit 50 Million Users? By Jeff Desjardins </a:t>
            </a:r>
            <a:r>
              <a:rPr lang="en-GB" sz="2800" dirty="0">
                <a:hlinkClick r:id="rId10"/>
              </a:rPr>
              <a:t>https://www.visualcapitalist.com/how-long-does-it-take-to-hit-50-million-users/</a:t>
            </a:r>
            <a:r>
              <a:rPr lang="en-GB" sz="2800" dirty="0"/>
              <a:t> </a:t>
            </a:r>
          </a:p>
          <a:p>
            <a:r>
              <a:rPr lang="en-GB" sz="2800" dirty="0"/>
              <a:t>Cray 1 Supercomputer Performance Comparisons With Home Computers Phones and Tablets. By </a:t>
            </a:r>
            <a:r>
              <a:rPr lang="en-GB" dirty="0">
                <a:solidFill>
                  <a:srgbClr val="000000"/>
                </a:solidFill>
              </a:rPr>
              <a:t>Roy Longbottom </a:t>
            </a:r>
            <a:r>
              <a:rPr lang="en-GB" sz="2800" dirty="0">
                <a:hlinkClick r:id="rId11"/>
              </a:rPr>
              <a:t>http://www.roylongbottom.org.uk/Cray%201%20Supercomputer%20Performance%20Comparisons%20With%20Home%20Computers%20Phones%20and%20Tablets.htm</a:t>
            </a:r>
            <a:r>
              <a:rPr lang="el-GR" sz="2800" dirty="0"/>
              <a:t> </a:t>
            </a:r>
            <a:endParaRPr lang="en-US" sz="2800" dirty="0"/>
          </a:p>
          <a:p>
            <a:r>
              <a:rPr lang="en-GB" sz="2800" dirty="0"/>
              <a:t>Command-line Tools can be 235x Faster than your Hadoop Cluster</a:t>
            </a:r>
            <a:r>
              <a:rPr lang="en-US" sz="2800" dirty="0"/>
              <a:t>. By Adam Drake </a:t>
            </a:r>
            <a:r>
              <a:rPr lang="en-US" sz="2800" dirty="0">
                <a:hlinkClick r:id="rId12"/>
              </a:rPr>
              <a:t>https://adamdrake.com/command-line-tools-can-be-235x-faster-than-your-hadoop-cluster.html</a:t>
            </a:r>
            <a:r>
              <a:rPr lang="en-US" sz="2800" dirty="0"/>
              <a:t> </a:t>
            </a:r>
          </a:p>
          <a:p>
            <a:r>
              <a:rPr lang="en-US" dirty="0"/>
              <a:t>Chess Analysis with </a:t>
            </a:r>
            <a:r>
              <a:rPr lang="en-US" dirty="0" err="1"/>
              <a:t>MRJob</a:t>
            </a:r>
            <a:r>
              <a:rPr lang="en-US" dirty="0"/>
              <a:t>. By Tom Hayden </a:t>
            </a:r>
            <a:r>
              <a:rPr lang="en-GB" dirty="0">
                <a:hlinkClick r:id="rId13"/>
              </a:rPr>
              <a:t>https://web.archive.org/web/20140119221101/https://tomhayden3.com/2013/12/27/chess-mr-job/</a:t>
            </a:r>
            <a:r>
              <a:rPr lang="en-GB" dirty="0"/>
              <a:t> </a:t>
            </a:r>
            <a:endParaRPr lang="en-GR" dirty="0"/>
          </a:p>
          <a:p>
            <a:r>
              <a:rPr lang="en-GB" sz="2800" dirty="0"/>
              <a:t>The One Billion Row Challenge. By Gunnar </a:t>
            </a:r>
            <a:r>
              <a:rPr lang="en-GB" sz="2800" dirty="0" err="1"/>
              <a:t>Morling</a:t>
            </a:r>
            <a:r>
              <a:rPr lang="en-GB" sz="2800" dirty="0"/>
              <a:t> </a:t>
            </a:r>
            <a:r>
              <a:rPr lang="en-GB" sz="2800" dirty="0">
                <a:hlinkClick r:id="rId14"/>
              </a:rPr>
              <a:t>https://www.morling.dev/blog/one-billion-row-challenge/</a:t>
            </a:r>
            <a:r>
              <a:rPr lang="en-GB" sz="2800" dirty="0"/>
              <a:t> </a:t>
            </a:r>
            <a:endParaRPr lang="el-GR" sz="2800" dirty="0"/>
          </a:p>
          <a:p>
            <a:r>
              <a:rPr lang="en-GB" dirty="0"/>
              <a:t>Getting Familiarized with the Hadoop Distribution File System</a:t>
            </a:r>
            <a:r>
              <a:rPr lang="el-GR" dirty="0"/>
              <a:t>. </a:t>
            </a:r>
            <a:r>
              <a:rPr lang="en-US" dirty="0"/>
              <a:t>By Anoop Kumar</a:t>
            </a:r>
            <a:r>
              <a:rPr lang="el-GR" dirty="0"/>
              <a:t> </a:t>
            </a:r>
            <a:r>
              <a:rPr lang="en-GB" dirty="0">
                <a:hlinkClick r:id="rId15"/>
              </a:rPr>
              <a:t>https://www.developer.com/database/getting-familiarized-with-the-hadoop-distribution-file-system/</a:t>
            </a:r>
            <a:r>
              <a:rPr lang="el-GR" dirty="0"/>
              <a:t> </a:t>
            </a:r>
            <a:endParaRPr lang="en-GR" sz="2800" dirty="0"/>
          </a:p>
          <a:p>
            <a:r>
              <a:rPr lang="en-GB" b="0" i="0" dirty="0">
                <a:solidFill>
                  <a:srgbClr val="222222"/>
                </a:solidFill>
                <a:effectLst/>
              </a:rPr>
              <a:t>Dean, Jeffrey, and Sanjay Ghemawat. "MapReduce: Simplified data processing on large clusters." (2004).</a:t>
            </a:r>
            <a:endParaRPr lang="el-GR" b="0" i="0" dirty="0">
              <a:solidFill>
                <a:srgbClr val="222222"/>
              </a:solidFill>
              <a:effectLst/>
            </a:endParaRPr>
          </a:p>
          <a:p>
            <a:r>
              <a:rPr lang="en-GB" sz="2800" dirty="0"/>
              <a:t>Hadoop Market by Product (Software, Hardware and Services) and by Applications - Global Industry Analysis and Forecast 2022-2027</a:t>
            </a:r>
            <a:r>
              <a:rPr lang="el-GR" sz="2800" dirty="0"/>
              <a:t>. </a:t>
            </a:r>
            <a:r>
              <a:rPr lang="en-GB" sz="2800" dirty="0">
                <a:hlinkClick r:id="rId16"/>
              </a:rPr>
              <a:t>https://www.marketresearchengine.com/reportdetails/hadoop-market-share</a:t>
            </a:r>
            <a:r>
              <a:rPr lang="el-GR" sz="2800" dirty="0"/>
              <a:t> </a:t>
            </a:r>
            <a:endParaRPr lang="en-GB" sz="2800" dirty="0"/>
          </a:p>
          <a:p>
            <a:endParaRPr lang="en-GB" sz="2800" dirty="0"/>
          </a:p>
          <a:p>
            <a:endParaRPr lang="en-GR" sz="2800" dirty="0"/>
          </a:p>
          <a:p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8AF5B-99CA-5702-9CE5-118709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4374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72AD-ED14-B204-D43C-FEAEFA79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(2/2)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F84E-27E4-9A19-4B6F-7C2740CE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100" dirty="0"/>
              <a:t>The new Cloudera-Hortonworks Hadoop: 100 percent open source, 50 percent boring. By George </a:t>
            </a:r>
            <a:r>
              <a:rPr lang="en-GB" sz="1100" dirty="0" err="1"/>
              <a:t>Anadiotis</a:t>
            </a:r>
            <a:r>
              <a:rPr lang="en-GB" sz="1100" dirty="0"/>
              <a:t>, </a:t>
            </a:r>
            <a:r>
              <a:rPr lang="en-GB" sz="1100" dirty="0">
                <a:hlinkClick r:id="rId2"/>
              </a:rPr>
              <a:t>https://www.zdnet.com/article/the-new-cloudera-hortonworks-hadoop-100-open-source-50-boring/</a:t>
            </a:r>
            <a:r>
              <a:rPr lang="en-GB" sz="1100" dirty="0"/>
              <a:t> </a:t>
            </a:r>
            <a:endParaRPr lang="el-GR" sz="1100" dirty="0"/>
          </a:p>
          <a:p>
            <a:r>
              <a:rPr lang="en-GB" sz="1100" dirty="0"/>
              <a:t>Apache Spark Officially Sets a New Record in Large-Scale Sorting</a:t>
            </a:r>
            <a:r>
              <a:rPr lang="el-GR" sz="1100" dirty="0"/>
              <a:t>. </a:t>
            </a:r>
            <a:r>
              <a:rPr lang="en-US" sz="1100" dirty="0"/>
              <a:t>By Reynold Xin, </a:t>
            </a:r>
            <a:r>
              <a:rPr lang="en-US" sz="1100" dirty="0">
                <a:hlinkClick r:id="rId3"/>
              </a:rPr>
              <a:t>https://www.databricks.com/blog/2014/11/05/spark-officially-sets-a-new-record-in-large-scale-sorting.html</a:t>
            </a:r>
            <a:r>
              <a:rPr lang="en-US" sz="1100" dirty="0"/>
              <a:t>  </a:t>
            </a:r>
          </a:p>
          <a:p>
            <a:r>
              <a:rPr lang="en-GB" sz="1100" dirty="0"/>
              <a:t>$1.44 per terabyte: setting a new world record with Apache Spark. </a:t>
            </a:r>
            <a:r>
              <a:rPr lang="en-US" sz="1100" dirty="0"/>
              <a:t>By Reynold Xin, </a:t>
            </a:r>
            <a:r>
              <a:rPr lang="en-US" sz="1100" dirty="0">
                <a:hlinkClick r:id="rId4"/>
              </a:rPr>
              <a:t>https://www.databricks.com/blog/2016/11/14/setting-new-world-record-apache-spark.html</a:t>
            </a:r>
            <a:r>
              <a:rPr lang="en-US" sz="1100" dirty="0"/>
              <a:t> </a:t>
            </a:r>
            <a:endParaRPr lang="en-GR" sz="1100" dirty="0"/>
          </a:p>
          <a:p>
            <a:r>
              <a:rPr lang="en-GB" sz="1100" dirty="0"/>
              <a:t>Introducing Apache Spark 3.0. By </a:t>
            </a:r>
            <a:r>
              <a:rPr lang="en-GB" sz="1100" dirty="0" err="1"/>
              <a:t>Matei</a:t>
            </a:r>
            <a:r>
              <a:rPr lang="en-GB" sz="1100" dirty="0"/>
              <a:t> </a:t>
            </a:r>
            <a:r>
              <a:rPr lang="en-GB" sz="1100" dirty="0" err="1"/>
              <a:t>Zaharia</a:t>
            </a:r>
            <a:r>
              <a:rPr lang="en-GB" sz="1100" dirty="0"/>
              <a:t>, Reynold Xin, Xiao Li, </a:t>
            </a:r>
            <a:r>
              <a:rPr lang="en-GB" sz="1100" dirty="0" err="1"/>
              <a:t>Wenchen</a:t>
            </a:r>
            <a:r>
              <a:rPr lang="en-GB" sz="1100" dirty="0"/>
              <a:t> Fan and Yin </a:t>
            </a:r>
            <a:r>
              <a:rPr lang="en-GB" sz="1100" dirty="0" err="1"/>
              <a:t>Huai</a:t>
            </a:r>
            <a:r>
              <a:rPr lang="en-GB" sz="1100" dirty="0"/>
              <a:t>, </a:t>
            </a:r>
            <a:r>
              <a:rPr lang="en-GB" sz="1100" dirty="0">
                <a:hlinkClick r:id="rId5"/>
              </a:rPr>
              <a:t>https://databricks.com/blog/2020/06/18/introducing-apache-spark-3-0-now-available-in-databricks-runtime-7-0.html</a:t>
            </a:r>
            <a:r>
              <a:rPr lang="en-GB" sz="1100" dirty="0"/>
              <a:t>   </a:t>
            </a:r>
          </a:p>
          <a:p>
            <a:r>
              <a:rPr lang="en-GB" sz="1100" dirty="0"/>
              <a:t>Hadoop Tutorial: Getting Started with Hadoop by </a:t>
            </a:r>
            <a:r>
              <a:rPr lang="en-GB" sz="1100" dirty="0" err="1"/>
              <a:t>Simplilearn</a:t>
            </a:r>
            <a:r>
              <a:rPr lang="en-GB" sz="1100"/>
              <a:t>, </a:t>
            </a:r>
            <a:r>
              <a:rPr lang="en-GB" sz="1100" dirty="0">
                <a:hlinkClick r:id="rId6"/>
              </a:rPr>
              <a:t>https://www.simplilearn.com/tutorials/hadoop-tutorial</a:t>
            </a:r>
            <a:r>
              <a:rPr lang="en-GB" sz="1100" dirty="0"/>
              <a:t>  </a:t>
            </a:r>
          </a:p>
          <a:p>
            <a:endParaRPr lang="en-GB" sz="1100" dirty="0"/>
          </a:p>
          <a:p>
            <a:endParaRPr lang="en-GB" sz="1100" dirty="0"/>
          </a:p>
          <a:p>
            <a:endParaRPr lang="en-GR" sz="1100" dirty="0"/>
          </a:p>
          <a:p>
            <a:endParaRPr lang="en-GR" sz="1100" dirty="0"/>
          </a:p>
          <a:p>
            <a:endParaRPr lang="en-G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AB65C-FD97-F8FC-E836-0039303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24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8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https://www.visualcapitalist.com/how-long-does-it-take-to-hit-50-million-users/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</a:t>
            </a:r>
            <a:r>
              <a:rPr lang="en-US" sz="2400" dirty="0" err="1">
                <a:solidFill>
                  <a:srgbClr val="000000"/>
                </a:solidFill>
                <a:hlinkClick r:id="rId4"/>
              </a:rPr>
              <a:t>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6971</Words>
  <Application>Microsoft Macintosh PowerPoint</Application>
  <PresentationFormat>Widescreen</PresentationFormat>
  <Paragraphs>800</Paragraphs>
  <Slides>77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3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DM Sans</vt:lpstr>
      <vt:lpstr>Georgia</vt:lpstr>
      <vt:lpstr>Menlo</vt:lpstr>
      <vt:lpstr>Myriad Pro</vt:lpstr>
      <vt:lpstr>Open-sans</vt:lpstr>
      <vt:lpstr>source serif 4</vt:lpstr>
      <vt:lpstr>system-ui</vt:lpstr>
      <vt:lpstr>Wingdings</vt:lpstr>
      <vt:lpstr>Θέμα του Office</vt:lpstr>
      <vt:lpstr>Τεχνολογίες μεγάλων δεδομένων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(;)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PowerPoint Presentation</vt:lpstr>
      <vt:lpstr>Σημεία καμπής</vt:lpstr>
      <vt:lpstr>Σημαντικές αλλαγές των τελευταίων ετών</vt:lpstr>
      <vt:lpstr>Εξέλιξη υπολογιστικής ισχύος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  <vt:lpstr>No Big Data</vt:lpstr>
      <vt:lpstr>Command-line Tools can be 235x Faster than your Hadoop Cluster</vt:lpstr>
      <vt:lpstr>1BRC (1 Billion Row Challenge)</vt:lpstr>
      <vt:lpstr>Apache Hadoop</vt:lpstr>
      <vt:lpstr>Το δίλημμα scale up ή scale out</vt:lpstr>
      <vt:lpstr>Η έννοια της κλιμάκωσης στο λειτουργικό επίπεδο</vt:lpstr>
      <vt:lpstr>Η έννοια της κλιμάκωσης αλγοριθμικά</vt:lpstr>
      <vt:lpstr>Apache Hadoop</vt:lpstr>
      <vt:lpstr>Apache Hadoop Ecosystem</vt:lpstr>
      <vt:lpstr>HDFS (Hadoop Distributed File System)</vt:lpstr>
      <vt:lpstr>Hadoop YARN (Yet Another Resource Negotiator)</vt:lpstr>
      <vt:lpstr>MapReduce</vt:lpstr>
      <vt:lpstr>Οι συναρτήσεις map και reduce του MapReduce</vt:lpstr>
      <vt:lpstr>Παράδειγμα Map-Reduce: Καταμέτρηση λέξεων</vt:lpstr>
      <vt:lpstr>Παράδειγμα καταμέτρησης λέξεων κειμένου</vt:lpstr>
      <vt:lpstr>MapReduce Tutorial by Apache Hadoop</vt:lpstr>
      <vt:lpstr>Βασικά βήματα του MapReduce</vt:lpstr>
      <vt:lpstr>Διαχωρισμός εργασιών: Τι κάνει ο προγραμματιστής και τι κάνει το Hadoop</vt:lpstr>
      <vt:lpstr>Τρόποι προγραμματισμού στο Hadoop</vt:lpstr>
      <vt:lpstr>Η θέση του Hadoop στην αγορά</vt:lpstr>
      <vt:lpstr>Major Hadoop vendors</vt:lpstr>
      <vt:lpstr>Map Reduce</vt:lpstr>
      <vt:lpstr>Προσέγγιση προβλημάτων με Map Reduce</vt:lpstr>
      <vt:lpstr>Είσοδος</vt:lpstr>
      <vt:lpstr>Το βασικό template κώδικα (όπως είναι στο πρόβλημα καταμέτρησης λέξεων)</vt:lpstr>
      <vt:lpstr>Παράδειγμα 1: Καταμέτρηση λέξεων</vt:lpstr>
      <vt:lpstr>Παράδειγμα 2: Ανεστραμμένο ευρετήριο</vt:lpstr>
      <vt:lpstr>Λύση παραδείγματος 2</vt:lpstr>
      <vt:lpstr>Παράδειγμα 3: Συνένωση (join) πινάκων</vt:lpstr>
      <vt:lpstr>Λύση παραδείγματος 3</vt:lpstr>
      <vt:lpstr>Παράδειγμα 4: Πλήθος φίλων </vt:lpstr>
      <vt:lpstr>Λύση παραδείγματος 4</vt:lpstr>
      <vt:lpstr>Παράδειγμα 5: Ασύμμετρες σχέσεις φιλίας</vt:lpstr>
      <vt:lpstr>Λύση παραδείγματος 5</vt:lpstr>
      <vt:lpstr>Παράδειγμα 6: Ακολουθίες DNA</vt:lpstr>
      <vt:lpstr>Λύση παραδείγματος 6</vt:lpstr>
      <vt:lpstr>Apache Spark</vt:lpstr>
      <vt:lpstr>Τι είναι το Apache Spark;</vt:lpstr>
      <vt:lpstr>Ιστορική διαδρομή του Apache Spark</vt:lpstr>
      <vt:lpstr>Apache Spark “A unified computing engine and a set of libraries for big data”</vt:lpstr>
      <vt:lpstr>To Stack του Apache Spark</vt:lpstr>
      <vt:lpstr>Spark εφαρμογή</vt:lpstr>
      <vt:lpstr>Για ποιες εφαρμογές είναι κατάλληλο το Apache Spark;</vt:lpstr>
      <vt:lpstr>Χαρακτηριστικά του Spark</vt:lpstr>
      <vt:lpstr>Δεδομένα που χειρίζεται το Spark</vt:lpstr>
      <vt:lpstr>Γλώσσες που υποστηρίζει το Spark</vt:lpstr>
      <vt:lpstr>Resilient Distributed Datasets (RDDs)</vt:lpstr>
      <vt:lpstr>RDDs: Μετασχηματισμοί και  Ενέργειες</vt:lpstr>
      <vt:lpstr>Directed Acyclic Graphs (DAGs)</vt:lpstr>
      <vt:lpstr>MLlib (scalable machine learning library)</vt:lpstr>
      <vt:lpstr>Streaming</vt:lpstr>
      <vt:lpstr>Εξέλιξη του μοντέλου επεξεργασίας στο Apache Spark</vt:lpstr>
      <vt:lpstr>Spark’s APIs</vt:lpstr>
      <vt:lpstr>Απόδοση του Apache Spark (GraySortMetric, CloudSortMetric, TPC-DS 30TB)</vt:lpstr>
      <vt:lpstr>Apache Spark – Quick Start</vt:lpstr>
      <vt:lpstr>Βιβλιογραφία – αναφορές (1/2)</vt:lpstr>
      <vt:lpstr>Βιβλιογραφία – αναφορές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User</cp:lastModifiedBy>
  <cp:revision>19</cp:revision>
  <dcterms:created xsi:type="dcterms:W3CDTF">2019-02-17T22:12:48Z</dcterms:created>
  <dcterms:modified xsi:type="dcterms:W3CDTF">2024-01-22T13:43:01Z</dcterms:modified>
</cp:coreProperties>
</file>